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8" r:id="rId2"/>
    <p:sldId id="421" r:id="rId3"/>
    <p:sldId id="418" r:id="rId4"/>
    <p:sldId id="432" r:id="rId5"/>
    <p:sldId id="410" r:id="rId6"/>
    <p:sldId id="416" r:id="rId7"/>
    <p:sldId id="419" r:id="rId8"/>
    <p:sldId id="417" r:id="rId9"/>
    <p:sldId id="412" r:id="rId10"/>
    <p:sldId id="409" r:id="rId11"/>
    <p:sldId id="427" r:id="rId12"/>
    <p:sldId id="408" r:id="rId13"/>
    <p:sldId id="420" r:id="rId14"/>
    <p:sldId id="413" r:id="rId15"/>
    <p:sldId id="437" r:id="rId16"/>
    <p:sldId id="422" r:id="rId17"/>
    <p:sldId id="423" r:id="rId18"/>
    <p:sldId id="433" r:id="rId19"/>
    <p:sldId id="434" r:id="rId20"/>
    <p:sldId id="435" r:id="rId21"/>
    <p:sldId id="436" r:id="rId22"/>
    <p:sldId id="438" r:id="rId23"/>
    <p:sldId id="439" r:id="rId24"/>
    <p:sldId id="415" r:id="rId25"/>
    <p:sldId id="440" r:id="rId26"/>
    <p:sldId id="426" r:id="rId27"/>
    <p:sldId id="305" r:id="rId28"/>
    <p:sldId id="429" r:id="rId29"/>
    <p:sldId id="431" r:id="rId30"/>
    <p:sldId id="428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4660"/>
  </p:normalViewPr>
  <p:slideViewPr>
    <p:cSldViewPr>
      <p:cViewPr varScale="1">
        <p:scale>
          <a:sx n="105" d="100"/>
          <a:sy n="105" d="100"/>
        </p:scale>
        <p:origin x="1812" y="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53B39-5D1F-49E9-ABDF-B54019DD28B4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AF7DF7-0029-4C00-B2C6-2F2B7453A74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AF7DF7-0029-4C00-B2C6-2F2B7453A74F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785794"/>
            <a:ext cx="81439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32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7030A0"/>
                </a:solidFill>
              </a:rPr>
              <a:t>Лекция 15</a:t>
            </a:r>
          </a:p>
          <a:p>
            <a:pPr algn="ctr"/>
            <a:endParaRPr lang="ru-RU" sz="4400" b="1" dirty="0">
              <a:solidFill>
                <a:srgbClr val="7030A0"/>
              </a:solidFill>
            </a:endParaRPr>
          </a:p>
          <a:p>
            <a:pPr algn="ctr"/>
            <a:r>
              <a:rPr lang="kk-KZ" sz="2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Эндокринологиядағы алдын алу, диагностика, емдеудегі дәлелді медицина және биомедициналық ақпаратты өңдеу әдістері</a:t>
            </a:r>
            <a:r>
              <a:rPr lang="ru-RU" sz="2800" b="1" dirty="0">
                <a:solidFill>
                  <a:srgbClr val="00B0F0"/>
                </a:solidFill>
              </a:rPr>
              <a:t> </a:t>
            </a:r>
          </a:p>
          <a:p>
            <a:pPr algn="ctr"/>
            <a:endParaRPr lang="kk-KZ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Дарменов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Оралбай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Кенжебайұлы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медицина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ғылымдарының докторы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en-US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профессор </a:t>
            </a:r>
            <a:endParaRPr lang="ru-RU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46"/>
          </a:xfrm>
        </p:spPr>
        <p:txBody>
          <a:bodyPr>
            <a:normAutofit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Иценко-кушинга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ауруы</a:t>
            </a:r>
            <a:r>
              <a:rPr lang="ru-RU" b="1" dirty="0">
                <a:solidFill>
                  <a:srgbClr val="FF0000"/>
                </a:solidFill>
              </a:rPr>
              <a:t> (синдромы)</a:t>
            </a:r>
          </a:p>
        </p:txBody>
      </p:sp>
      <p:pic>
        <p:nvPicPr>
          <p:cNvPr id="3074" name="Picture 2" descr="Болезнь Иценко - Кушинга - причины, симптомы, диагностика и леч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9144000" cy="5715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        </a:t>
            </a:r>
            <a:r>
              <a:rPr lang="ru-RU" sz="2800" b="1" dirty="0">
                <a:solidFill>
                  <a:srgbClr val="C00000"/>
                </a:solidFill>
              </a:rPr>
              <a:t>Депрессия - </a:t>
            </a:r>
            <a:r>
              <a:rPr lang="ru-RU" sz="2800" b="1" dirty="0" err="1">
                <a:solidFill>
                  <a:srgbClr val="C00000"/>
                </a:solidFill>
              </a:rPr>
              <a:t>бұл жалпы</a:t>
            </a:r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b="1" dirty="0" err="1">
                <a:solidFill>
                  <a:srgbClr val="C00000"/>
                </a:solidFill>
              </a:rPr>
              <a:t>психикалық бұзылыс және бүкіл әлемде мүгедектікке әкелетін негізгі</a:t>
            </a:r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b="1" dirty="0" err="1">
                <a:solidFill>
                  <a:srgbClr val="C00000"/>
                </a:solidFill>
              </a:rPr>
              <a:t>аурулардың бірі</a:t>
            </a:r>
            <a:r>
              <a:rPr lang="ru-RU" sz="2800" b="1" dirty="0">
                <a:solidFill>
                  <a:srgbClr val="C00000"/>
                </a:solidFill>
              </a:rPr>
              <a:t>.</a:t>
            </a:r>
            <a:endParaRPr lang="ru-RU" sz="2400" b="1" dirty="0">
              <a:solidFill>
                <a:srgbClr val="C00000"/>
              </a:solidFill>
            </a:endParaRPr>
          </a:p>
          <a:p>
            <a:pPr algn="just"/>
            <a:r>
              <a:rPr lang="ru-RU" sz="2400" b="1" dirty="0">
                <a:solidFill>
                  <a:srgbClr val="7030A0"/>
                </a:solidFill>
              </a:rPr>
              <a:t>       </a:t>
            </a:r>
            <a:r>
              <a:rPr lang="ru-RU" sz="2400" b="1" dirty="0" err="1">
                <a:solidFill>
                  <a:srgbClr val="7030A0"/>
                </a:solidFill>
              </a:rPr>
              <a:t>Әлемде </a:t>
            </a:r>
            <a:r>
              <a:rPr lang="ru-RU" sz="2400" b="1" dirty="0">
                <a:solidFill>
                  <a:srgbClr val="7030A0"/>
                </a:solidFill>
              </a:rPr>
              <a:t>264 </a:t>
            </a:r>
            <a:r>
              <a:rPr lang="ru-RU" sz="2400" b="1" dirty="0" err="1">
                <a:solidFill>
                  <a:srgbClr val="7030A0"/>
                </a:solidFill>
              </a:rPr>
              <a:t>миллионға жуық адам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депрессиямен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ауырады</a:t>
            </a:r>
            <a:r>
              <a:rPr lang="ru-RU" sz="2400" b="1" dirty="0">
                <a:solidFill>
                  <a:srgbClr val="7030A0"/>
                </a:solidFill>
              </a:rPr>
              <a:t>. </a:t>
            </a:r>
          </a:p>
          <a:p>
            <a:pPr algn="just"/>
            <a:r>
              <a:rPr lang="ru-RU" sz="2400" b="1" dirty="0">
                <a:solidFill>
                  <a:srgbClr val="7030A0"/>
                </a:solidFill>
              </a:rPr>
              <a:t>Ер </a:t>
            </a:r>
            <a:r>
              <a:rPr lang="ru-RU" sz="2400" b="1" dirty="0" err="1">
                <a:solidFill>
                  <a:srgbClr val="7030A0"/>
                </a:solidFill>
              </a:rPr>
              <a:t>адамдарға қарағанда әйелдер бұл бұзылуға көбірек бейім</a:t>
            </a:r>
            <a:r>
              <a:rPr lang="ru-RU" sz="2400" b="1" dirty="0">
                <a:solidFill>
                  <a:srgbClr val="7030A0"/>
                </a:solidFill>
              </a:rPr>
              <a:t>.</a:t>
            </a:r>
          </a:p>
          <a:p>
            <a:pPr algn="just"/>
            <a:r>
              <a:rPr lang="ru-RU" sz="2400" b="1" dirty="0">
                <a:solidFill>
                  <a:srgbClr val="7030A0"/>
                </a:solidFill>
              </a:rPr>
              <a:t>       </a:t>
            </a:r>
            <a:r>
              <a:rPr lang="ru-RU" sz="2400" b="1" dirty="0" err="1">
                <a:solidFill>
                  <a:srgbClr val="7030A0"/>
                </a:solidFill>
              </a:rPr>
              <a:t>Депрессияға шалдыққан науқастарға </a:t>
            </a:r>
            <a:r>
              <a:rPr lang="ru-RU" sz="2400" b="1" dirty="0">
                <a:solidFill>
                  <a:srgbClr val="7030A0"/>
                </a:solidFill>
              </a:rPr>
              <a:t>депрессия </a:t>
            </a:r>
            <a:r>
              <a:rPr lang="ru-RU" sz="2400" b="1" dirty="0" err="1">
                <a:solidFill>
                  <a:srgbClr val="7030A0"/>
                </a:solidFill>
              </a:rPr>
              <a:t>күйі</a:t>
            </a:r>
            <a:r>
              <a:rPr lang="ru-RU" sz="2400" b="1" dirty="0">
                <a:solidFill>
                  <a:srgbClr val="7030A0"/>
                </a:solidFill>
              </a:rPr>
              <a:t>, </a:t>
            </a:r>
            <a:r>
              <a:rPr lang="ru-RU" sz="2400" b="1" dirty="0" err="1">
                <a:solidFill>
                  <a:srgbClr val="7030A0"/>
                </a:solidFill>
              </a:rPr>
              <a:t>қызығушылықтың жоғалуы және көңілді</a:t>
            </a:r>
            <a:r>
              <a:rPr lang="ru-RU" sz="2400" b="1" dirty="0">
                <a:solidFill>
                  <a:srgbClr val="7030A0"/>
                </a:solidFill>
              </a:rPr>
              <a:t>, </a:t>
            </a:r>
            <a:r>
              <a:rPr lang="ru-RU" sz="2400" b="1" dirty="0" err="1">
                <a:solidFill>
                  <a:srgbClr val="7030A0"/>
                </a:solidFill>
              </a:rPr>
              <a:t>кінәлі</a:t>
            </a:r>
            <a:r>
              <a:rPr lang="ru-RU" sz="2400" b="1" dirty="0">
                <a:solidFill>
                  <a:srgbClr val="7030A0"/>
                </a:solidFill>
              </a:rPr>
              <a:t>, </a:t>
            </a:r>
            <a:r>
              <a:rPr lang="ru-RU" sz="2400" b="1" dirty="0" err="1">
                <a:solidFill>
                  <a:srgbClr val="7030A0"/>
                </a:solidFill>
              </a:rPr>
              <a:t>өзін-өзі төмен бағалау</a:t>
            </a:r>
            <a:r>
              <a:rPr lang="ru-RU" sz="2400" b="1" dirty="0">
                <a:solidFill>
                  <a:srgbClr val="7030A0"/>
                </a:solidFill>
              </a:rPr>
              <a:t>, </a:t>
            </a:r>
            <a:r>
              <a:rPr lang="ru-RU" sz="2400" b="1" dirty="0" err="1">
                <a:solidFill>
                  <a:srgbClr val="7030A0"/>
                </a:solidFill>
              </a:rPr>
              <a:t>ұйқының және тәбеттің бұзылуы</a:t>
            </a:r>
            <a:r>
              <a:rPr lang="ru-RU" sz="2400" b="1" dirty="0">
                <a:solidFill>
                  <a:srgbClr val="7030A0"/>
                </a:solidFill>
              </a:rPr>
              <a:t>, </a:t>
            </a:r>
            <a:r>
              <a:rPr lang="ru-RU" sz="2400" b="1" dirty="0" err="1">
                <a:solidFill>
                  <a:srgbClr val="7030A0"/>
                </a:solidFill>
              </a:rPr>
              <a:t>шаршау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және шоғырланудың нашарлығы тән</a:t>
            </a:r>
            <a:r>
              <a:rPr lang="ru-RU" sz="2400" b="1" dirty="0">
                <a:solidFill>
                  <a:srgbClr val="7030A0"/>
                </a:solidFill>
              </a:rPr>
              <a:t>. </a:t>
            </a:r>
          </a:p>
          <a:p>
            <a:pPr algn="just"/>
            <a:r>
              <a:rPr lang="ru-RU" sz="2400" b="1" dirty="0">
                <a:solidFill>
                  <a:srgbClr val="7030A0"/>
                </a:solidFill>
              </a:rPr>
              <a:t>       </a:t>
            </a:r>
            <a:r>
              <a:rPr lang="ru-RU" sz="2400" b="1" dirty="0" err="1">
                <a:solidFill>
                  <a:srgbClr val="7030A0"/>
                </a:solidFill>
              </a:rPr>
              <a:t>Симптомдар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объективті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физикалық себептермен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түсіндірілмеуі мүмкін.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Ұзақ мерзімді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және эпизодтық </a:t>
            </a:r>
            <a:r>
              <a:rPr lang="ru-RU" sz="2400" b="1" dirty="0">
                <a:solidFill>
                  <a:srgbClr val="7030A0"/>
                </a:solidFill>
              </a:rPr>
              <a:t>депрессия </a:t>
            </a:r>
            <a:r>
              <a:rPr lang="ru-RU" sz="2400" b="1" dirty="0" err="1">
                <a:solidFill>
                  <a:srgbClr val="7030A0"/>
                </a:solidFill>
              </a:rPr>
              <a:t>күнделікті өмірге</a:t>
            </a:r>
            <a:r>
              <a:rPr lang="ru-RU" sz="2400" b="1" dirty="0">
                <a:solidFill>
                  <a:srgbClr val="7030A0"/>
                </a:solidFill>
              </a:rPr>
              <a:t>, </a:t>
            </a:r>
            <a:r>
              <a:rPr lang="ru-RU" sz="2400" b="1" dirty="0" err="1">
                <a:solidFill>
                  <a:srgbClr val="7030A0"/>
                </a:solidFill>
              </a:rPr>
              <a:t>жұмысқа және мектепке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айтарлықтай кедергі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келтіруі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мүмкін</a:t>
            </a:r>
            <a:r>
              <a:rPr lang="ru-RU" sz="2400" b="1" dirty="0">
                <a:solidFill>
                  <a:srgbClr val="7030A0"/>
                </a:solidFill>
              </a:rPr>
              <a:t>. </a:t>
            </a:r>
          </a:p>
          <a:p>
            <a:pPr algn="just"/>
            <a:r>
              <a:rPr lang="ru-RU" sz="2400" b="1" dirty="0">
                <a:solidFill>
                  <a:srgbClr val="7030A0"/>
                </a:solidFill>
              </a:rPr>
              <a:t>      </a:t>
            </a:r>
            <a:r>
              <a:rPr lang="ru-RU" sz="2400" b="1" dirty="0" err="1">
                <a:solidFill>
                  <a:srgbClr val="7030A0"/>
                </a:solidFill>
              </a:rPr>
              <a:t>Ең ауыр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жағдайларда </a:t>
            </a:r>
            <a:r>
              <a:rPr lang="ru-RU" sz="2400" b="1" dirty="0">
                <a:solidFill>
                  <a:srgbClr val="7030A0"/>
                </a:solidFill>
              </a:rPr>
              <a:t>депрессия </a:t>
            </a:r>
            <a:r>
              <a:rPr lang="ru-RU" sz="2400" b="1" dirty="0" err="1">
                <a:solidFill>
                  <a:srgbClr val="7030A0"/>
                </a:solidFill>
              </a:rPr>
              <a:t>өзін-өзі өлтіруге әкелуі мүмкін</a:t>
            </a:r>
            <a:r>
              <a:rPr lang="ru-RU" sz="2400" b="1" dirty="0">
                <a:solidFill>
                  <a:srgbClr val="7030A0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Тимус </a:t>
            </a:r>
            <a:r>
              <a:rPr lang="ru-RU" sz="3600" b="1" dirty="0" err="1">
                <a:solidFill>
                  <a:srgbClr val="002060"/>
                </a:solidFill>
              </a:rPr>
              <a:t>безінің ауруларындағы психикалық бұзылулар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4098" name="Picture 2" descr="Миастения: что это такое и как лечить заболева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1612"/>
            <a:ext cx="9144000" cy="5286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err="1">
                <a:solidFill>
                  <a:srgbClr val="00B0F0"/>
                </a:solidFill>
              </a:rPr>
              <a:t>Қалқанша безінің ауруы</a:t>
            </a:r>
            <a:r>
              <a:rPr lang="ru-RU" sz="3600" b="1" dirty="0">
                <a:solidFill>
                  <a:srgbClr val="00B0F0"/>
                </a:solidFill>
              </a:rPr>
              <a:t> бар </a:t>
            </a:r>
            <a:r>
              <a:rPr lang="ru-RU" sz="3600" b="1" dirty="0" err="1">
                <a:solidFill>
                  <a:srgbClr val="00B0F0"/>
                </a:solidFill>
              </a:rPr>
              <a:t>психикалық бұзылулар</a:t>
            </a:r>
            <a:endParaRPr lang="ru-RU" sz="3600" b="1" dirty="0">
              <a:solidFill>
                <a:srgbClr val="00B0F0"/>
              </a:solidFill>
            </a:endParaRPr>
          </a:p>
        </p:txBody>
      </p:sp>
      <p:pic>
        <p:nvPicPr>
          <p:cNvPr id="33794" name="Picture 2" descr="У МЕНЯ БОЛИТ ВОТ ЗДЕСЬ&quot;: КАК УЗНАТЬ, К КАКОМУ ВРАЧУ ИДТИ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9144000" cy="5429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Медицинские заболевания - гиперпаратиреоз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Заболевания надпочечников: виды и причины | ВКонтакт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4422"/>
          </a:xfrm>
        </p:spPr>
        <p:txBody>
          <a:bodyPr>
            <a:normAutofit/>
          </a:bodyPr>
          <a:lstStyle/>
          <a:p>
            <a:r>
              <a:rPr lang="ru-RU" sz="3200" b="1" dirty="0" err="1">
                <a:solidFill>
                  <a:srgbClr val="0070C0"/>
                </a:solidFill>
              </a:rPr>
              <a:t>Паратироид</a:t>
            </a:r>
            <a:r>
              <a:rPr lang="ru-RU" sz="3200" b="1" dirty="0">
                <a:solidFill>
                  <a:srgbClr val="0070C0"/>
                </a:solidFill>
              </a:rPr>
              <a:t> </a:t>
            </a:r>
            <a:r>
              <a:rPr lang="ru-RU" sz="3200" b="1" dirty="0" err="1">
                <a:solidFill>
                  <a:srgbClr val="0070C0"/>
                </a:solidFill>
              </a:rPr>
              <a:t>бездерінің ауруларындағы психикалық бұзылулар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35842" name="Picture 2" descr="Первичный гиперпаратиреоз | Древаль А.В., Тевосян Л.Х. | «РМЖ» №8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9144000" cy="5715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Надпочечниковая недостаточность - презентация онлай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Зоб хашимото причины | Здоровье Сердц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Гипертиреоз ПРЕЗЕНТАЦИЯ подготовлена студентами лечебного факультета 3 курс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женские гормоны | Lady с &quot;изюминкой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714356"/>
            <a:ext cx="4048125" cy="50196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Зоб Хашимото - это... Что такое Зоб Хашимото?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СНГ или сказка о надпочечниках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 descr="Аденома надпочечников: лечение, диагностика, операция по удалению аденомы  надпочеч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60" name="AutoShape 4" descr="Аденома надпочечников: лечение, диагностика, операция по удалению аденомы  надпочеч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5062" name="Picture 6" descr="Аденома надпочечников: лечение, диагностика, операция по удалению аденомы  надпочечни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 descr="Аденома надпочечников: лечение, диагностика, операция по удалению аденомы  надпочеч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60" name="AutoShape 4" descr="Аденома надпочечников: лечение, диагностика, операция по удалению аденомы  надпочеч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6082" name="Picture 2" descr="КТ надпочечнико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Олигофрении (F7х). Органические симптоматические психические 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32"/>
          </a:xfrm>
        </p:spPr>
        <p:txBody>
          <a:bodyPr>
            <a:normAutofit/>
          </a:bodyPr>
          <a:lstStyle/>
          <a:p>
            <a:r>
              <a:rPr lang="kk-KZ" b="1" dirty="0">
                <a:solidFill>
                  <a:srgbClr val="FF0000"/>
                </a:solidFill>
              </a:rPr>
              <a:t>Феохромоцитома надпочечника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7106" name="Picture 2" descr="Компьютерная томография надпочечников — универсальный метод диагностики -  Город Московски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79905"/>
            <a:ext cx="9144000" cy="57780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FF0000"/>
                </a:solidFill>
              </a:rPr>
              <a:t>Эндокринология мен </a:t>
            </a:r>
            <a:r>
              <a:rPr lang="ru-RU" sz="3200" b="1" i="1" dirty="0" err="1">
                <a:solidFill>
                  <a:srgbClr val="FF0000"/>
                </a:solidFill>
              </a:rPr>
              <a:t>акушерия</a:t>
            </a:r>
            <a:r>
              <a:rPr lang="ru-RU" sz="3200" b="1" i="1" dirty="0">
                <a:solidFill>
                  <a:srgbClr val="FF0000"/>
                </a:solidFill>
              </a:rPr>
              <a:t> мен </a:t>
            </a:r>
            <a:r>
              <a:rPr lang="ru-RU" sz="3200" b="1" i="1" dirty="0" err="1">
                <a:solidFill>
                  <a:srgbClr val="FF0000"/>
                </a:solidFill>
              </a:rPr>
              <a:t>гинекологияның аспектілері</a:t>
            </a:r>
            <a:endParaRPr lang="ru-RU" sz="3200" b="1" i="1" dirty="0">
              <a:solidFill>
                <a:srgbClr val="FF0000"/>
              </a:solidFill>
            </a:endParaRPr>
          </a:p>
          <a:p>
            <a:pPr algn="just"/>
            <a:r>
              <a:rPr lang="ru-RU" sz="2800" b="1" i="1" dirty="0">
                <a:solidFill>
                  <a:srgbClr val="002060"/>
                </a:solidFill>
              </a:rPr>
              <a:t>        </a:t>
            </a:r>
            <a:r>
              <a:rPr lang="ru-RU" sz="2800" b="1" i="1" dirty="0" err="1">
                <a:solidFill>
                  <a:srgbClr val="002060"/>
                </a:solidFill>
              </a:rPr>
              <a:t>Психикалық бұзылулар жүктіліктің бірінші</a:t>
            </a:r>
            <a:r>
              <a:rPr lang="ru-RU" sz="2800" b="1" i="1" dirty="0">
                <a:solidFill>
                  <a:srgbClr val="002060"/>
                </a:solidFill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</a:rPr>
              <a:t>және үшінші триместрлерінде</a:t>
            </a:r>
            <a:r>
              <a:rPr lang="ru-RU" sz="2800" b="1" i="1" dirty="0">
                <a:solidFill>
                  <a:srgbClr val="002060"/>
                </a:solidFill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</a:rPr>
              <a:t>екіншісіне</a:t>
            </a:r>
            <a:r>
              <a:rPr lang="ru-RU" sz="2800" b="1" i="1" dirty="0">
                <a:solidFill>
                  <a:srgbClr val="002060"/>
                </a:solidFill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</a:rPr>
              <a:t>қарағанда жиі</a:t>
            </a:r>
            <a:r>
              <a:rPr lang="ru-RU" sz="2800" b="1" i="1" dirty="0">
                <a:solidFill>
                  <a:srgbClr val="002060"/>
                </a:solidFill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</a:rPr>
              <a:t>байқалады.</a:t>
            </a:r>
            <a:r>
              <a:rPr lang="ru-RU" sz="2800" b="1" i="1" dirty="0">
                <a:solidFill>
                  <a:srgbClr val="002060"/>
                </a:solidFill>
              </a:rPr>
              <a:t> </a:t>
            </a:r>
          </a:p>
          <a:p>
            <a:pPr algn="just"/>
            <a:r>
              <a:rPr lang="ru-RU" sz="2800" b="1" i="1" dirty="0">
                <a:solidFill>
                  <a:srgbClr val="002060"/>
                </a:solidFill>
              </a:rPr>
              <a:t>       </a:t>
            </a:r>
            <a:r>
              <a:rPr lang="kk-KZ" sz="2800" b="1" i="1" dirty="0">
                <a:solidFill>
                  <a:srgbClr val="00B050"/>
                </a:solidFill>
              </a:rPr>
              <a:t>Қ</a:t>
            </a:r>
            <a:r>
              <a:rPr lang="ru-RU" sz="2800" b="1" i="1" dirty="0" err="1">
                <a:solidFill>
                  <a:srgbClr val="00B050"/>
                </a:solidFill>
              </a:rPr>
              <a:t>алаусыз</a:t>
            </a:r>
            <a:r>
              <a:rPr lang="ru-RU" sz="2800" b="1" i="1" dirty="0">
                <a:solidFill>
                  <a:srgbClr val="00B050"/>
                </a:solidFill>
              </a:rPr>
              <a:t> </a:t>
            </a:r>
            <a:r>
              <a:rPr lang="ru-RU" sz="2800" b="1" i="1" dirty="0" err="1">
                <a:solidFill>
                  <a:srgbClr val="00B050"/>
                </a:solidFill>
              </a:rPr>
              <a:t>жүктілікпен оның алғашқы триместрі</a:t>
            </a:r>
            <a:r>
              <a:rPr lang="ru-RU" sz="2800" b="1" i="1" dirty="0">
                <a:solidFill>
                  <a:srgbClr val="00B050"/>
                </a:solidFill>
              </a:rPr>
              <a:t> </a:t>
            </a:r>
            <a:r>
              <a:rPr lang="ru-RU" sz="2800" b="1" i="1" dirty="0" err="1">
                <a:solidFill>
                  <a:srgbClr val="00B050"/>
                </a:solidFill>
              </a:rPr>
              <a:t>мазасыздық </a:t>
            </a:r>
            <a:r>
              <a:rPr lang="ru-RU" sz="2800" b="1" i="1" dirty="0">
                <a:solidFill>
                  <a:srgbClr val="00B050"/>
                </a:solidFill>
              </a:rPr>
              <a:t>пен </a:t>
            </a:r>
            <a:r>
              <a:rPr lang="ru-RU" sz="2800" b="1" i="1" dirty="0" err="1">
                <a:solidFill>
                  <a:srgbClr val="00B050"/>
                </a:solidFill>
              </a:rPr>
              <a:t>депрессиямен</a:t>
            </a:r>
            <a:r>
              <a:rPr lang="ru-RU" sz="2800" b="1" i="1" dirty="0">
                <a:solidFill>
                  <a:srgbClr val="00B050"/>
                </a:solidFill>
              </a:rPr>
              <a:t> </a:t>
            </a:r>
            <a:r>
              <a:rPr lang="ru-RU" sz="2800" b="1" i="1" dirty="0" err="1">
                <a:solidFill>
                  <a:srgbClr val="00B050"/>
                </a:solidFill>
              </a:rPr>
              <a:t>байланысты</a:t>
            </a:r>
            <a:r>
              <a:rPr lang="ru-RU" sz="2800" b="1" i="1" dirty="0">
                <a:solidFill>
                  <a:srgbClr val="00B050"/>
                </a:solidFill>
              </a:rPr>
              <a:t>. </a:t>
            </a:r>
          </a:p>
          <a:p>
            <a:pPr algn="just"/>
            <a:r>
              <a:rPr lang="ru-RU" sz="2800" b="1" i="1" dirty="0">
                <a:solidFill>
                  <a:srgbClr val="002060"/>
                </a:solidFill>
              </a:rPr>
              <a:t>        </a:t>
            </a:r>
            <a:r>
              <a:rPr lang="ru-RU" sz="2800" b="1" i="1" dirty="0" err="1">
                <a:solidFill>
                  <a:srgbClr val="002060"/>
                </a:solidFill>
              </a:rPr>
              <a:t>Үшінші триместрде</a:t>
            </a:r>
            <a:r>
              <a:rPr lang="ru-RU" sz="2800" b="1" i="1" dirty="0">
                <a:solidFill>
                  <a:srgbClr val="002060"/>
                </a:solidFill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</a:rPr>
              <a:t>жақында туылудан</a:t>
            </a:r>
            <a:r>
              <a:rPr lang="ru-RU" sz="2800" b="1" i="1" dirty="0">
                <a:solidFill>
                  <a:srgbClr val="002060"/>
                </a:solidFill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</a:rPr>
              <a:t>қорқу және ұрықтың қалыпты дамуындағы сенімсіздікпен</a:t>
            </a:r>
            <a:r>
              <a:rPr lang="ru-RU" sz="2800" b="1" i="1" dirty="0">
                <a:solidFill>
                  <a:srgbClr val="002060"/>
                </a:solidFill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</a:rPr>
              <a:t>байланысты</a:t>
            </a:r>
            <a:r>
              <a:rPr lang="ru-RU" sz="2800" b="1" i="1" dirty="0">
                <a:solidFill>
                  <a:srgbClr val="002060"/>
                </a:solidFill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</a:rPr>
              <a:t>мазасыздық пайда</a:t>
            </a:r>
            <a:r>
              <a:rPr lang="ru-RU" sz="2800" b="1" i="1" dirty="0">
                <a:solidFill>
                  <a:srgbClr val="002060"/>
                </a:solidFill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</a:rPr>
              <a:t>болуы</a:t>
            </a:r>
            <a:r>
              <a:rPr lang="ru-RU" sz="2800" b="1" i="1" dirty="0">
                <a:solidFill>
                  <a:srgbClr val="002060"/>
                </a:solidFill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</a:rPr>
              <a:t>мүмкін.</a:t>
            </a:r>
            <a:r>
              <a:rPr lang="ru-RU" sz="2800" b="1" i="1" dirty="0">
                <a:solidFill>
                  <a:srgbClr val="002060"/>
                </a:solidFill>
              </a:rPr>
              <a:t> </a:t>
            </a:r>
          </a:p>
          <a:p>
            <a:pPr algn="just"/>
            <a:r>
              <a:rPr lang="ru-RU" sz="2800" b="1" i="1" dirty="0">
                <a:solidFill>
                  <a:srgbClr val="002060"/>
                </a:solidFill>
              </a:rPr>
              <a:t>       </a:t>
            </a:r>
            <a:r>
              <a:rPr lang="ru-RU" sz="2800" b="1" i="1" dirty="0" err="1">
                <a:solidFill>
                  <a:srgbClr val="00B050"/>
                </a:solidFill>
              </a:rPr>
              <a:t>Жүктілік кезіндегі</a:t>
            </a:r>
            <a:r>
              <a:rPr lang="ru-RU" sz="2800" b="1" i="1" dirty="0">
                <a:solidFill>
                  <a:srgbClr val="00B050"/>
                </a:solidFill>
              </a:rPr>
              <a:t> </a:t>
            </a:r>
            <a:r>
              <a:rPr lang="ru-RU" sz="2800" b="1" i="1" dirty="0" err="1">
                <a:solidFill>
                  <a:srgbClr val="00B050"/>
                </a:solidFill>
              </a:rPr>
              <a:t>психопатологиялық симптомдар</a:t>
            </a:r>
            <a:r>
              <a:rPr lang="ru-RU" sz="2800" b="1" i="1" dirty="0">
                <a:solidFill>
                  <a:srgbClr val="00B050"/>
                </a:solidFill>
              </a:rPr>
              <a:t> </a:t>
            </a:r>
            <a:r>
              <a:rPr lang="ru-RU" sz="2800" b="1" i="1" dirty="0" err="1">
                <a:solidFill>
                  <a:srgbClr val="00B050"/>
                </a:solidFill>
              </a:rPr>
              <a:t>бұрын психикалық бұзылулары </a:t>
            </a:r>
            <a:r>
              <a:rPr lang="ru-RU" sz="2800" b="1" i="1" dirty="0">
                <a:solidFill>
                  <a:srgbClr val="00B050"/>
                </a:solidFill>
              </a:rPr>
              <a:t>бар </a:t>
            </a:r>
            <a:r>
              <a:rPr lang="ru-RU" sz="2800" b="1" i="1" dirty="0" err="1">
                <a:solidFill>
                  <a:srgbClr val="00B050"/>
                </a:solidFill>
              </a:rPr>
              <a:t>әйелдерде жиі</a:t>
            </a:r>
            <a:r>
              <a:rPr lang="ru-RU" sz="2800" b="1" i="1" dirty="0">
                <a:solidFill>
                  <a:srgbClr val="00B050"/>
                </a:solidFill>
              </a:rPr>
              <a:t> </a:t>
            </a:r>
            <a:r>
              <a:rPr lang="ru-RU" sz="2800" b="1" i="1" dirty="0" err="1">
                <a:solidFill>
                  <a:srgbClr val="00B050"/>
                </a:solidFill>
              </a:rPr>
              <a:t>кездеседі</a:t>
            </a:r>
            <a:r>
              <a:rPr lang="ru-RU" sz="2800" b="1" i="1" dirty="0">
                <a:solidFill>
                  <a:srgbClr val="00B050"/>
                </a:solidFill>
              </a:rPr>
              <a:t>, </a:t>
            </a:r>
            <a:r>
              <a:rPr lang="ru-RU" sz="2800" b="1" i="1" dirty="0" err="1">
                <a:solidFill>
                  <a:srgbClr val="00B050"/>
                </a:solidFill>
              </a:rPr>
              <a:t>сонымен</a:t>
            </a:r>
            <a:r>
              <a:rPr lang="ru-RU" sz="2800" b="1" i="1" dirty="0">
                <a:solidFill>
                  <a:srgbClr val="00B050"/>
                </a:solidFill>
              </a:rPr>
              <a:t> </a:t>
            </a:r>
            <a:r>
              <a:rPr lang="ru-RU" sz="2800" b="1" i="1" dirty="0" err="1">
                <a:solidFill>
                  <a:srgbClr val="00B050"/>
                </a:solidFill>
              </a:rPr>
              <a:t>қатар жүктіліктің өтуіне әсер ететін</a:t>
            </a:r>
            <a:r>
              <a:rPr lang="ru-RU" sz="2800" b="1" i="1" dirty="0">
                <a:solidFill>
                  <a:srgbClr val="00B050"/>
                </a:solidFill>
              </a:rPr>
              <a:t> </a:t>
            </a:r>
            <a:r>
              <a:rPr lang="ru-RU" sz="2800" b="1" i="1" dirty="0" err="1">
                <a:solidFill>
                  <a:srgbClr val="00B050"/>
                </a:solidFill>
              </a:rPr>
              <a:t>денсаулығына байланысты</a:t>
            </a:r>
            <a:r>
              <a:rPr lang="ru-RU" sz="2800" b="1" i="1" dirty="0">
                <a:solidFill>
                  <a:srgbClr val="00B050"/>
                </a:solidFill>
              </a:rPr>
              <a:t>, </a:t>
            </a:r>
            <a:r>
              <a:rPr lang="ru-RU" sz="2800" b="1" i="1" dirty="0" err="1">
                <a:solidFill>
                  <a:srgbClr val="00B050"/>
                </a:solidFill>
              </a:rPr>
              <a:t>мысалы</a:t>
            </a:r>
            <a:r>
              <a:rPr lang="ru-RU" sz="2800" b="1" i="1" dirty="0">
                <a:solidFill>
                  <a:srgbClr val="00B050"/>
                </a:solidFill>
              </a:rPr>
              <a:t>, </a:t>
            </a:r>
            <a:r>
              <a:rPr lang="ru-RU" sz="2800" b="1" i="1" dirty="0" err="1">
                <a:solidFill>
                  <a:srgbClr val="00B050"/>
                </a:solidFill>
              </a:rPr>
              <a:t>қант диабеті</a:t>
            </a:r>
            <a:r>
              <a:rPr lang="ru-RU" sz="2800" b="1" i="1" dirty="0">
                <a:solidFill>
                  <a:srgbClr val="00B050"/>
                </a:solidFill>
              </a:rPr>
              <a:t> </a:t>
            </a:r>
            <a:r>
              <a:rPr lang="ru-RU" sz="2800" b="1" i="1" dirty="0" err="1">
                <a:solidFill>
                  <a:srgbClr val="00B050"/>
                </a:solidFill>
              </a:rPr>
              <a:t>сияқты</a:t>
            </a:r>
            <a:r>
              <a:rPr lang="ru-RU" sz="2800" b="1" i="1" dirty="0">
                <a:solidFill>
                  <a:srgbClr val="00B050"/>
                </a:solidFill>
              </a:rPr>
              <a:t>.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8847"/>
            <a:ext cx="9144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600" b="1" dirty="0">
                <a:solidFill>
                  <a:srgbClr val="0070C0"/>
                </a:solidFill>
              </a:rPr>
              <a:t>Дисгормональды негізіндегі  еркектердің психикалық  бұзылуылар</a:t>
            </a:r>
          </a:p>
          <a:p>
            <a:pPr algn="just"/>
            <a:r>
              <a:rPr lang="ru-RU" sz="2400" b="1" dirty="0">
                <a:solidFill>
                  <a:srgbClr val="7030A0"/>
                </a:solidFill>
              </a:rPr>
              <a:t>        </a:t>
            </a:r>
            <a:r>
              <a:rPr lang="ru-RU" sz="2400" b="1" dirty="0" err="1">
                <a:solidFill>
                  <a:srgbClr val="7030A0"/>
                </a:solidFill>
              </a:rPr>
              <a:t>Психологиялық факторларға, мысалы</a:t>
            </a:r>
            <a:r>
              <a:rPr lang="ru-RU" sz="2400" b="1" dirty="0">
                <a:solidFill>
                  <a:srgbClr val="7030A0"/>
                </a:solidFill>
              </a:rPr>
              <a:t>, </a:t>
            </a:r>
            <a:r>
              <a:rPr lang="ru-RU" sz="2400" b="1" dirty="0" err="1">
                <a:solidFill>
                  <a:srgbClr val="7030A0"/>
                </a:solidFill>
              </a:rPr>
              <a:t>эректильді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дисфункцияның </a:t>
            </a:r>
            <a:r>
              <a:rPr lang="ru-RU" sz="2400" b="1" dirty="0">
                <a:solidFill>
                  <a:srgbClr val="7030A0"/>
                </a:solidFill>
              </a:rPr>
              <a:t>дебют </a:t>
            </a:r>
            <a:r>
              <a:rPr lang="ru-RU" sz="2400" b="1" dirty="0" err="1">
                <a:solidFill>
                  <a:srgbClr val="7030A0"/>
                </a:solidFill>
              </a:rPr>
              <a:t>формасы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жатады</a:t>
            </a:r>
            <a:r>
              <a:rPr lang="ru-RU" sz="2400" b="1" dirty="0">
                <a:solidFill>
                  <a:srgbClr val="7030A0"/>
                </a:solidFill>
              </a:rPr>
              <a:t>. </a:t>
            </a:r>
            <a:r>
              <a:rPr lang="ru-RU" sz="2400" b="1" dirty="0" err="1">
                <a:solidFill>
                  <a:srgbClr val="FF0000"/>
                </a:solidFill>
              </a:rPr>
              <a:t>Қызбен жігіт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бірінші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рет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сәттілікке қол жеткізе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алмады</a:t>
            </a:r>
            <a:r>
              <a:rPr lang="ru-RU" sz="2400" b="1" dirty="0">
                <a:solidFill>
                  <a:srgbClr val="7030A0"/>
                </a:solidFill>
              </a:rPr>
              <a:t>, </a:t>
            </a:r>
            <a:r>
              <a:rPr lang="ru-RU" sz="2400" b="1" dirty="0" err="1">
                <a:solidFill>
                  <a:srgbClr val="7030A0"/>
                </a:solidFill>
              </a:rPr>
              <a:t>және ол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шағым берді</a:t>
            </a:r>
            <a:r>
              <a:rPr lang="ru-RU" sz="2400" b="1" dirty="0">
                <a:solidFill>
                  <a:srgbClr val="7030A0"/>
                </a:solidFill>
              </a:rPr>
              <a:t>, </a:t>
            </a:r>
            <a:r>
              <a:rPr lang="ru-RU" sz="2400" b="1" dirty="0" err="1">
                <a:solidFill>
                  <a:srgbClr val="7030A0"/>
                </a:solidFill>
              </a:rPr>
              <a:t>келесі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жолы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ол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сәттілікке </a:t>
            </a:r>
            <a:r>
              <a:rPr lang="ru-RU" sz="2400" b="1" dirty="0">
                <a:solidFill>
                  <a:srgbClr val="7030A0"/>
                </a:solidFill>
              </a:rPr>
              <a:t>жете </a:t>
            </a:r>
            <a:r>
              <a:rPr lang="ru-RU" sz="2400" b="1" dirty="0" err="1">
                <a:solidFill>
                  <a:srgbClr val="7030A0"/>
                </a:solidFill>
              </a:rPr>
              <a:t>алмайды</a:t>
            </a:r>
            <a:r>
              <a:rPr lang="ru-RU" sz="2400" b="1" dirty="0">
                <a:solidFill>
                  <a:srgbClr val="7030A0"/>
                </a:solidFill>
              </a:rPr>
              <a:t>, </a:t>
            </a:r>
            <a:r>
              <a:rPr lang="ru-RU" sz="2400" b="1" dirty="0" err="1">
                <a:solidFill>
                  <a:srgbClr val="7030A0"/>
                </a:solidFill>
              </a:rPr>
              <a:t>өйткені ол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өзін қысып</a:t>
            </a:r>
            <a:r>
              <a:rPr lang="ru-RU" sz="2400" b="1" dirty="0">
                <a:solidFill>
                  <a:srgbClr val="7030A0"/>
                </a:solidFill>
              </a:rPr>
              <a:t>, </a:t>
            </a:r>
            <a:r>
              <a:rPr lang="ru-RU" sz="2400" b="1" dirty="0" err="1">
                <a:solidFill>
                  <a:srgbClr val="7030A0"/>
                </a:solidFill>
              </a:rPr>
              <a:t>өзін-өзі сенімді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сезінбейді</a:t>
            </a:r>
            <a:r>
              <a:rPr lang="ru-RU" sz="2400" b="1" dirty="0">
                <a:solidFill>
                  <a:srgbClr val="7030A0"/>
                </a:solidFill>
              </a:rPr>
              <a:t>. </a:t>
            </a:r>
          </a:p>
          <a:p>
            <a:pPr algn="just"/>
            <a:r>
              <a:rPr lang="ru-RU" sz="2400" b="1" dirty="0">
                <a:solidFill>
                  <a:srgbClr val="FF0000"/>
                </a:solidFill>
              </a:rPr>
              <a:t>        </a:t>
            </a:r>
            <a:r>
              <a:rPr lang="ru-RU" sz="2400" b="1" dirty="0" err="1">
                <a:solidFill>
                  <a:srgbClr val="FF0000"/>
                </a:solidFill>
              </a:rPr>
              <a:t>Сәтсіздікке алаңдаушылықты күту </a:t>
            </a:r>
            <a:r>
              <a:rPr lang="ru-RU" sz="2400" b="1" dirty="0">
                <a:solidFill>
                  <a:srgbClr val="FF0000"/>
                </a:solidFill>
              </a:rPr>
              <a:t>синдромы </a:t>
            </a:r>
            <a:r>
              <a:rPr lang="ru-RU" sz="2400" b="1" dirty="0" err="1">
                <a:solidFill>
                  <a:srgbClr val="7030A0"/>
                </a:solidFill>
              </a:rPr>
              <a:t>болып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табылады</a:t>
            </a:r>
            <a:r>
              <a:rPr lang="ru-RU" sz="2400" b="1" dirty="0">
                <a:solidFill>
                  <a:srgbClr val="7030A0"/>
                </a:solidFill>
              </a:rPr>
              <a:t>, ал </a:t>
            </a:r>
            <a:r>
              <a:rPr lang="ru-RU" sz="2400" b="1" dirty="0" err="1">
                <a:solidFill>
                  <a:srgbClr val="7030A0"/>
                </a:solidFill>
              </a:rPr>
              <a:t>жыныстық қатынаста ол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сәтсіздікке ұшырауы мүмкін</a:t>
            </a:r>
            <a:r>
              <a:rPr lang="ru-RU" sz="2400" b="1" dirty="0">
                <a:solidFill>
                  <a:srgbClr val="7030A0"/>
                </a:solidFill>
              </a:rPr>
              <a:t>. </a:t>
            </a:r>
          </a:p>
          <a:p>
            <a:pPr algn="just"/>
            <a:r>
              <a:rPr lang="ru-RU" sz="2400" b="1" dirty="0">
                <a:solidFill>
                  <a:srgbClr val="7030A0"/>
                </a:solidFill>
              </a:rPr>
              <a:t>        </a:t>
            </a:r>
            <a:r>
              <a:rPr lang="ru-RU" sz="2400" b="1" dirty="0" err="1">
                <a:solidFill>
                  <a:srgbClr val="FF0000"/>
                </a:solidFill>
              </a:rPr>
              <a:t>Психогендік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эректильді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дисфункцияның белгілерінің бірі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>
                <a:solidFill>
                  <a:srgbClr val="7030A0"/>
                </a:solidFill>
              </a:rPr>
              <a:t>- </a:t>
            </a:r>
            <a:r>
              <a:rPr lang="ru-RU" sz="2400" b="1" dirty="0" err="1">
                <a:solidFill>
                  <a:srgbClr val="7030A0"/>
                </a:solidFill>
              </a:rPr>
              <a:t>бұл қалыпты эрекцияның түсінде болады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немесе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эректильді</a:t>
            </a:r>
            <a:r>
              <a:rPr lang="ru-RU" sz="2400" b="1" dirty="0">
                <a:solidFill>
                  <a:srgbClr val="7030A0"/>
                </a:solidFill>
              </a:rPr>
              <a:t> функция </a:t>
            </a:r>
            <a:r>
              <a:rPr lang="ru-RU" sz="2400" b="1" dirty="0" err="1">
                <a:solidFill>
                  <a:srgbClr val="7030A0"/>
                </a:solidFill>
              </a:rPr>
              <a:t>жыныстық қатынас басталғаннан кейін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жоғалады</a:t>
            </a:r>
            <a:r>
              <a:rPr lang="ru-RU" sz="2400" b="1" dirty="0">
                <a:solidFill>
                  <a:srgbClr val="7030A0"/>
                </a:solidFill>
              </a:rPr>
              <a:t>.</a:t>
            </a:r>
          </a:p>
          <a:p>
            <a:pPr algn="just"/>
            <a:r>
              <a:rPr lang="ru-RU" sz="2400" b="1" dirty="0">
                <a:solidFill>
                  <a:srgbClr val="7030A0"/>
                </a:solidFill>
              </a:rPr>
              <a:t>       </a:t>
            </a:r>
            <a:r>
              <a:rPr lang="ru-RU" sz="2400" b="1" dirty="0" err="1">
                <a:solidFill>
                  <a:srgbClr val="7030A0"/>
                </a:solidFill>
              </a:rPr>
              <a:t>Психогендік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себептерді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психотерапияның көмегімен ең жақсы жеңуге болады</a:t>
            </a:r>
            <a:r>
              <a:rPr lang="ru-RU" sz="2400" b="1" dirty="0">
                <a:solidFill>
                  <a:srgbClr val="7030A0"/>
                </a:solidFill>
              </a:rPr>
              <a:t>.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>
                <a:solidFill>
                  <a:srgbClr val="FF0000"/>
                </a:solidFill>
              </a:rPr>
              <a:t>Эндокриндік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бұзылулар  </a:t>
            </a:r>
            <a:r>
              <a:rPr lang="ru-RU" sz="3200" dirty="0">
                <a:solidFill>
                  <a:srgbClr val="00B0F0"/>
                </a:solidFill>
              </a:rPr>
              <a:t>40 </a:t>
            </a:r>
            <a:r>
              <a:rPr lang="ru-RU" sz="3200" dirty="0" err="1">
                <a:solidFill>
                  <a:srgbClr val="00B0F0"/>
                </a:solidFill>
              </a:rPr>
              <a:t>жастан</a:t>
            </a:r>
            <a:r>
              <a:rPr lang="ru-RU" sz="3200" dirty="0">
                <a:solidFill>
                  <a:srgbClr val="00B0F0"/>
                </a:solidFill>
              </a:rPr>
              <a:t> </a:t>
            </a:r>
            <a:r>
              <a:rPr lang="ru-RU" sz="3200" dirty="0" err="1">
                <a:solidFill>
                  <a:srgbClr val="00B0F0"/>
                </a:solidFill>
              </a:rPr>
              <a:t>кейін</a:t>
            </a:r>
            <a:r>
              <a:rPr lang="ru-RU" sz="3200" dirty="0">
                <a:solidFill>
                  <a:srgbClr val="00B0F0"/>
                </a:solidFill>
              </a:rPr>
              <a:t> </a:t>
            </a:r>
            <a:r>
              <a:rPr lang="ru-RU" sz="3200" dirty="0" err="1">
                <a:solidFill>
                  <a:srgbClr val="00B0F0"/>
                </a:solidFill>
              </a:rPr>
              <a:t>жиі</a:t>
            </a:r>
            <a:r>
              <a:rPr lang="ru-RU" sz="3200" dirty="0">
                <a:solidFill>
                  <a:srgbClr val="00B0F0"/>
                </a:solidFill>
              </a:rPr>
              <a:t> </a:t>
            </a:r>
            <a:r>
              <a:rPr lang="ru-RU" sz="3200" dirty="0" err="1">
                <a:solidFill>
                  <a:srgbClr val="00B0F0"/>
                </a:solidFill>
              </a:rPr>
              <a:t>кездесетін</a:t>
            </a:r>
            <a:r>
              <a:rPr lang="ru-RU" sz="3200" dirty="0">
                <a:solidFill>
                  <a:srgbClr val="00B0F0"/>
                </a:solidFill>
              </a:rPr>
              <a:t> тестостерон </a:t>
            </a:r>
            <a:r>
              <a:rPr lang="ru-RU" sz="3200" dirty="0" err="1">
                <a:solidFill>
                  <a:srgbClr val="00B0F0"/>
                </a:solidFill>
              </a:rPr>
              <a:t>деңгейінің төмендеуі эректильді</a:t>
            </a:r>
            <a:r>
              <a:rPr lang="ru-RU" sz="3200" dirty="0">
                <a:solidFill>
                  <a:srgbClr val="00B0F0"/>
                </a:solidFill>
              </a:rPr>
              <a:t> </a:t>
            </a:r>
            <a:r>
              <a:rPr lang="ru-RU" sz="3200" dirty="0" err="1">
                <a:solidFill>
                  <a:srgbClr val="00B0F0"/>
                </a:solidFill>
              </a:rPr>
              <a:t>функцияның төмендеуіне әкеледі</a:t>
            </a:r>
            <a:r>
              <a:rPr lang="ru-RU" sz="3200" dirty="0">
                <a:solidFill>
                  <a:srgbClr val="00B0F0"/>
                </a:solidFill>
              </a:rPr>
              <a:t>.</a:t>
            </a:r>
          </a:p>
          <a:p>
            <a:r>
              <a:rPr lang="ru-RU" sz="3200" dirty="0">
                <a:solidFill>
                  <a:srgbClr val="00B0F0"/>
                </a:solidFill>
              </a:rPr>
              <a:t> </a:t>
            </a:r>
            <a:r>
              <a:rPr lang="ru-RU" sz="3200" dirty="0" err="1">
                <a:solidFill>
                  <a:srgbClr val="00B0F0"/>
                </a:solidFill>
              </a:rPr>
              <a:t>Әйел жыныстық гормондарының, мысалы</a:t>
            </a:r>
            <a:r>
              <a:rPr lang="ru-RU" sz="3200" dirty="0">
                <a:solidFill>
                  <a:srgbClr val="00B0F0"/>
                </a:solidFill>
              </a:rPr>
              <a:t>, пролактин мен </a:t>
            </a:r>
            <a:r>
              <a:rPr lang="ru-RU" sz="3200" dirty="0" err="1">
                <a:solidFill>
                  <a:srgbClr val="00B0F0"/>
                </a:solidFill>
              </a:rPr>
              <a:t>эстрогендер</a:t>
            </a:r>
            <a:r>
              <a:rPr lang="ru-RU" sz="3200" dirty="0">
                <a:solidFill>
                  <a:srgbClr val="00B0F0"/>
                </a:solidFill>
              </a:rPr>
              <a:t> </a:t>
            </a:r>
            <a:r>
              <a:rPr lang="ru-RU" sz="3200" dirty="0" err="1">
                <a:solidFill>
                  <a:srgbClr val="00B0F0"/>
                </a:solidFill>
              </a:rPr>
              <a:t>өндірісінің көбеюі ерлердің потенциалына</a:t>
            </a:r>
            <a:r>
              <a:rPr lang="ru-RU" sz="3200" dirty="0">
                <a:solidFill>
                  <a:srgbClr val="00B0F0"/>
                </a:solidFill>
              </a:rPr>
              <a:t> </a:t>
            </a:r>
            <a:r>
              <a:rPr lang="ru-RU" sz="3200" dirty="0" err="1">
                <a:solidFill>
                  <a:srgbClr val="00B0F0"/>
                </a:solidFill>
              </a:rPr>
              <a:t>теріс</a:t>
            </a:r>
            <a:r>
              <a:rPr lang="ru-RU" sz="3200" dirty="0">
                <a:solidFill>
                  <a:srgbClr val="00B0F0"/>
                </a:solidFill>
              </a:rPr>
              <a:t> </a:t>
            </a:r>
            <a:r>
              <a:rPr lang="ru-RU" sz="3200" dirty="0" err="1">
                <a:solidFill>
                  <a:srgbClr val="00B0F0"/>
                </a:solidFill>
              </a:rPr>
              <a:t>әсер етеді</a:t>
            </a:r>
            <a:r>
              <a:rPr lang="ru-RU" sz="3200" dirty="0">
                <a:solidFill>
                  <a:srgbClr val="00B0F0"/>
                </a:solidFill>
              </a:rPr>
              <a:t>; </a:t>
            </a:r>
          </a:p>
          <a:p>
            <a:r>
              <a:rPr lang="ru-RU" sz="3200" b="1" dirty="0" err="1">
                <a:solidFill>
                  <a:srgbClr val="FF0000"/>
                </a:solidFill>
              </a:rPr>
              <a:t>Тамырлардағы қан жүруінің бұзылулары.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00B0F0"/>
                </a:solidFill>
              </a:rPr>
              <a:t>Жас</a:t>
            </a:r>
            <a:r>
              <a:rPr lang="ru-RU" sz="3200" dirty="0">
                <a:solidFill>
                  <a:srgbClr val="00B0F0"/>
                </a:solidFill>
              </a:rPr>
              <a:t> </a:t>
            </a:r>
            <a:r>
              <a:rPr lang="ru-RU" sz="3200" dirty="0" err="1">
                <a:solidFill>
                  <a:srgbClr val="00B0F0"/>
                </a:solidFill>
              </a:rPr>
              <a:t>кезінде</a:t>
            </a:r>
            <a:r>
              <a:rPr lang="ru-RU" sz="3200" dirty="0">
                <a:solidFill>
                  <a:srgbClr val="00B0F0"/>
                </a:solidFill>
              </a:rPr>
              <a:t> </a:t>
            </a:r>
            <a:r>
              <a:rPr lang="ru-RU" sz="3200" dirty="0" err="1">
                <a:solidFill>
                  <a:srgbClr val="00B0F0"/>
                </a:solidFill>
              </a:rPr>
              <a:t>венаның шамадан</a:t>
            </a:r>
            <a:r>
              <a:rPr lang="ru-RU" sz="3200" dirty="0">
                <a:solidFill>
                  <a:srgbClr val="00B0F0"/>
                </a:solidFill>
              </a:rPr>
              <a:t> </a:t>
            </a:r>
            <a:r>
              <a:rPr lang="ru-RU" sz="3200" dirty="0" err="1">
                <a:solidFill>
                  <a:srgbClr val="00B0F0"/>
                </a:solidFill>
              </a:rPr>
              <a:t>тыс</a:t>
            </a:r>
            <a:r>
              <a:rPr lang="ru-RU" sz="3200" dirty="0">
                <a:solidFill>
                  <a:srgbClr val="00B0F0"/>
                </a:solidFill>
              </a:rPr>
              <a:t> </a:t>
            </a:r>
            <a:r>
              <a:rPr lang="ru-RU" sz="3200" dirty="0" err="1">
                <a:solidFill>
                  <a:srgbClr val="00B0F0"/>
                </a:solidFill>
              </a:rPr>
              <a:t>ағып кетуіне</a:t>
            </a:r>
            <a:r>
              <a:rPr lang="ru-RU" sz="3200" dirty="0">
                <a:solidFill>
                  <a:srgbClr val="00B0F0"/>
                </a:solidFill>
              </a:rPr>
              <a:t> </a:t>
            </a:r>
            <a:r>
              <a:rPr lang="ru-RU" sz="3200" dirty="0" err="1">
                <a:solidFill>
                  <a:srgbClr val="00B0F0"/>
                </a:solidFill>
              </a:rPr>
              <a:t>байланысты</a:t>
            </a:r>
            <a:r>
              <a:rPr lang="ru-RU" sz="3200" dirty="0">
                <a:solidFill>
                  <a:srgbClr val="00B0F0"/>
                </a:solidFill>
              </a:rPr>
              <a:t> </a:t>
            </a:r>
            <a:r>
              <a:rPr lang="ru-RU" sz="3200" dirty="0" err="1">
                <a:solidFill>
                  <a:srgbClr val="00B0F0"/>
                </a:solidFill>
              </a:rPr>
              <a:t>бұзылулар жиі</a:t>
            </a:r>
            <a:r>
              <a:rPr lang="ru-RU" sz="3200" dirty="0">
                <a:solidFill>
                  <a:srgbClr val="00B0F0"/>
                </a:solidFill>
              </a:rPr>
              <a:t> </a:t>
            </a:r>
            <a:r>
              <a:rPr lang="ru-RU" sz="3200" dirty="0" err="1">
                <a:solidFill>
                  <a:srgbClr val="00B0F0"/>
                </a:solidFill>
              </a:rPr>
              <a:t>кездеседі</a:t>
            </a:r>
            <a:r>
              <a:rPr lang="ru-RU" sz="3200" dirty="0">
                <a:solidFill>
                  <a:srgbClr val="00B0F0"/>
                </a:solidFill>
              </a:rPr>
              <a:t>, </a:t>
            </a:r>
            <a:r>
              <a:rPr lang="ru-RU" sz="3200" dirty="0" err="1">
                <a:solidFill>
                  <a:srgbClr val="00B0F0"/>
                </a:solidFill>
              </a:rPr>
              <a:t>соның салдарынан</a:t>
            </a:r>
            <a:r>
              <a:rPr lang="ru-RU" sz="3200" dirty="0">
                <a:solidFill>
                  <a:srgbClr val="00B0F0"/>
                </a:solidFill>
              </a:rPr>
              <a:t> </a:t>
            </a:r>
            <a:r>
              <a:rPr lang="ru-RU" sz="3200" dirty="0" err="1">
                <a:solidFill>
                  <a:srgbClr val="00B0F0"/>
                </a:solidFill>
              </a:rPr>
              <a:t>пенистің беріктігін</a:t>
            </a:r>
            <a:r>
              <a:rPr lang="ru-RU" sz="3200" dirty="0">
                <a:solidFill>
                  <a:srgbClr val="00B0F0"/>
                </a:solidFill>
              </a:rPr>
              <a:t> </a:t>
            </a:r>
            <a:r>
              <a:rPr lang="ru-RU" sz="3200" dirty="0" err="1">
                <a:solidFill>
                  <a:srgbClr val="00B0F0"/>
                </a:solidFill>
              </a:rPr>
              <a:t>сақтау мүмкін емес</a:t>
            </a:r>
            <a:r>
              <a:rPr lang="ru-RU" sz="3200" dirty="0">
                <a:solidFill>
                  <a:srgbClr val="00B0F0"/>
                </a:solidFill>
              </a:rPr>
              <a:t>. </a:t>
            </a:r>
            <a:r>
              <a:rPr lang="ru-RU" sz="3200" dirty="0" err="1">
                <a:solidFill>
                  <a:srgbClr val="00B0F0"/>
                </a:solidFill>
              </a:rPr>
              <a:t>Ересектерде</a:t>
            </a:r>
            <a:r>
              <a:rPr lang="ru-RU" sz="3200" dirty="0">
                <a:solidFill>
                  <a:srgbClr val="00B0F0"/>
                </a:solidFill>
              </a:rPr>
              <a:t> </a:t>
            </a:r>
            <a:r>
              <a:rPr lang="ru-RU" sz="3200" dirty="0" err="1">
                <a:solidFill>
                  <a:srgbClr val="00B0F0"/>
                </a:solidFill>
              </a:rPr>
              <a:t>проблемалар</a:t>
            </a:r>
            <a:r>
              <a:rPr lang="ru-RU" sz="3200" dirty="0">
                <a:solidFill>
                  <a:srgbClr val="00B0F0"/>
                </a:solidFill>
              </a:rPr>
              <a:t> </a:t>
            </a:r>
            <a:r>
              <a:rPr lang="ru-RU" sz="3200" dirty="0" err="1">
                <a:solidFill>
                  <a:srgbClr val="00B0F0"/>
                </a:solidFill>
              </a:rPr>
              <a:t>көбінесе жыныс</a:t>
            </a:r>
            <a:r>
              <a:rPr lang="ru-RU" sz="3200" dirty="0">
                <a:solidFill>
                  <a:srgbClr val="00B0F0"/>
                </a:solidFill>
              </a:rPr>
              <a:t> </a:t>
            </a:r>
            <a:r>
              <a:rPr lang="ru-RU" sz="3200" dirty="0" err="1">
                <a:solidFill>
                  <a:srgbClr val="00B0F0"/>
                </a:solidFill>
              </a:rPr>
              <a:t>аймағына артериялық қан жеткіліксіздігімен</a:t>
            </a:r>
            <a:r>
              <a:rPr lang="ru-RU" sz="3200" dirty="0">
                <a:solidFill>
                  <a:srgbClr val="00B0F0"/>
                </a:solidFill>
              </a:rPr>
              <a:t> </a:t>
            </a:r>
            <a:r>
              <a:rPr lang="ru-RU" sz="3200" dirty="0" err="1">
                <a:solidFill>
                  <a:srgbClr val="00B0F0"/>
                </a:solidFill>
              </a:rPr>
              <a:t>байланысты</a:t>
            </a:r>
            <a:r>
              <a:rPr lang="ru-RU" sz="3200" dirty="0">
                <a:solidFill>
                  <a:srgbClr val="00B0F0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kk-KZ" sz="3200" b="1" dirty="0">
              <a:solidFill>
                <a:srgbClr val="00B050"/>
              </a:solidFill>
            </a:endParaRPr>
          </a:p>
          <a:p>
            <a:pPr algn="just"/>
            <a:r>
              <a:rPr lang="kk-KZ" sz="3200" b="1" dirty="0">
                <a:solidFill>
                  <a:srgbClr val="00B050"/>
                </a:solidFill>
              </a:rPr>
              <a:t>      Дисгормональды негізіндегі  еркектердің психикалық  бұзылуылар </a:t>
            </a:r>
            <a:r>
              <a:rPr lang="ru-RU" sz="3200" b="1" dirty="0" err="1">
                <a:solidFill>
                  <a:srgbClr val="00B050"/>
                </a:solidFill>
              </a:rPr>
              <a:t>қант диабетінің ролі</a:t>
            </a:r>
            <a:r>
              <a:rPr lang="ru-RU" sz="3200" b="1" dirty="0">
                <a:solidFill>
                  <a:srgbClr val="00B050"/>
                </a:solidFill>
              </a:rPr>
              <a:t> </a:t>
            </a:r>
            <a:r>
              <a:rPr lang="ru-RU" sz="3200" b="1" dirty="0" err="1">
                <a:solidFill>
                  <a:srgbClr val="00B050"/>
                </a:solidFill>
              </a:rPr>
              <a:t>өте жоғары.</a:t>
            </a:r>
            <a:r>
              <a:rPr lang="ru-RU" sz="3200" b="1" dirty="0">
                <a:solidFill>
                  <a:srgbClr val="00B050"/>
                </a:solidFill>
              </a:rPr>
              <a:t> </a:t>
            </a:r>
            <a:r>
              <a:rPr lang="ru-RU" sz="3200" b="1" dirty="0" err="1">
                <a:solidFill>
                  <a:srgbClr val="00B050"/>
                </a:solidFill>
              </a:rPr>
              <a:t>Қант диабетінде</a:t>
            </a:r>
            <a:r>
              <a:rPr lang="ru-RU" sz="3200" b="1" dirty="0">
                <a:solidFill>
                  <a:srgbClr val="00B05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шеткергі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тамырлар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зардап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шегеді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00B050"/>
                </a:solidFill>
              </a:rPr>
              <a:t>және </a:t>
            </a:r>
            <a:r>
              <a:rPr lang="ru-RU" sz="3200" b="1" dirty="0">
                <a:solidFill>
                  <a:srgbClr val="00B050"/>
                </a:solidFill>
              </a:rPr>
              <a:t>азот </a:t>
            </a:r>
            <a:r>
              <a:rPr lang="ru-RU" sz="3200" b="1" dirty="0" err="1">
                <a:solidFill>
                  <a:srgbClr val="00B050"/>
                </a:solidFill>
              </a:rPr>
              <a:t>қышқылы шығарылады</a:t>
            </a:r>
            <a:r>
              <a:rPr lang="ru-RU" sz="3200" b="1" dirty="0">
                <a:solidFill>
                  <a:srgbClr val="00B050"/>
                </a:solidFill>
              </a:rPr>
              <a:t>, </a:t>
            </a:r>
            <a:r>
              <a:rPr lang="ru-RU" sz="3200" b="1" dirty="0" err="1">
                <a:solidFill>
                  <a:srgbClr val="00B050"/>
                </a:solidFill>
              </a:rPr>
              <a:t>бұл эрекцияға қажетті химиялық зат</a:t>
            </a:r>
            <a:r>
              <a:rPr lang="ru-RU" sz="3200" b="1" dirty="0">
                <a:solidFill>
                  <a:srgbClr val="00B050"/>
                </a:solidFill>
              </a:rPr>
              <a:t>. </a:t>
            </a:r>
          </a:p>
          <a:p>
            <a:pPr algn="just"/>
            <a:r>
              <a:rPr lang="ru-RU" sz="3200" b="1" dirty="0">
                <a:solidFill>
                  <a:srgbClr val="00B050"/>
                </a:solidFill>
              </a:rPr>
              <a:t>        </a:t>
            </a:r>
            <a:r>
              <a:rPr lang="ru-RU" sz="3200" b="1" dirty="0" err="1">
                <a:solidFill>
                  <a:srgbClr val="00B050"/>
                </a:solidFill>
              </a:rPr>
              <a:t>Қант диабеті</a:t>
            </a:r>
            <a:r>
              <a:rPr lang="ru-RU" sz="3200" b="1" dirty="0">
                <a:solidFill>
                  <a:srgbClr val="00B050"/>
                </a:solidFill>
              </a:rPr>
              <a:t> </a:t>
            </a:r>
            <a:r>
              <a:rPr lang="ru-RU" sz="3200" b="1" dirty="0" err="1">
                <a:solidFill>
                  <a:srgbClr val="00B050"/>
                </a:solidFill>
              </a:rPr>
              <a:t>үшін дененің </a:t>
            </a:r>
            <a:r>
              <a:rPr lang="ru-RU" sz="3200" b="1" dirty="0" err="1">
                <a:solidFill>
                  <a:srgbClr val="FF0000"/>
                </a:solidFill>
              </a:rPr>
              <a:t>шеткі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бөліктерінің нервтерінің бұзылуы </a:t>
            </a:r>
            <a:r>
              <a:rPr lang="ru-RU" sz="3200" b="1" dirty="0">
                <a:solidFill>
                  <a:srgbClr val="FF0000"/>
                </a:solidFill>
              </a:rPr>
              <a:t>да </a:t>
            </a:r>
            <a:r>
              <a:rPr lang="ru-RU" sz="3200" b="1" dirty="0" err="1">
                <a:solidFill>
                  <a:srgbClr val="FF0000"/>
                </a:solidFill>
              </a:rPr>
              <a:t>тән</a:t>
            </a:r>
            <a:r>
              <a:rPr lang="ru-RU" sz="3200" b="1" dirty="0">
                <a:solidFill>
                  <a:srgbClr val="FF0000"/>
                </a:solidFill>
              </a:rPr>
              <a:t>.</a:t>
            </a:r>
            <a:r>
              <a:rPr lang="ru-RU" sz="3200" b="1" dirty="0">
                <a:solidFill>
                  <a:srgbClr val="00B050"/>
                </a:solidFill>
              </a:rPr>
              <a:t> </a:t>
            </a:r>
            <a:r>
              <a:rPr lang="ru-RU" sz="3200" b="1" dirty="0" err="1">
                <a:solidFill>
                  <a:srgbClr val="00B050"/>
                </a:solidFill>
              </a:rPr>
              <a:t>Мұндай науқастар эректильді</a:t>
            </a:r>
            <a:r>
              <a:rPr lang="ru-RU" sz="3200" b="1" dirty="0">
                <a:solidFill>
                  <a:srgbClr val="00B050"/>
                </a:solidFill>
              </a:rPr>
              <a:t> </a:t>
            </a:r>
            <a:r>
              <a:rPr lang="ru-RU" sz="3200" b="1" dirty="0" err="1">
                <a:solidFill>
                  <a:srgbClr val="00B050"/>
                </a:solidFill>
              </a:rPr>
              <a:t>дисфункцияны</a:t>
            </a:r>
            <a:r>
              <a:rPr lang="ru-RU" sz="3200" b="1" dirty="0">
                <a:solidFill>
                  <a:srgbClr val="00B050"/>
                </a:solidFill>
              </a:rPr>
              <a:t> </a:t>
            </a:r>
            <a:r>
              <a:rPr lang="ru-RU" sz="3200" b="1" dirty="0" err="1">
                <a:solidFill>
                  <a:srgbClr val="00B050"/>
                </a:solidFill>
              </a:rPr>
              <a:t>емдеуге</a:t>
            </a:r>
            <a:r>
              <a:rPr lang="ru-RU" sz="3200" b="1" dirty="0">
                <a:solidFill>
                  <a:srgbClr val="00B050"/>
                </a:solidFill>
              </a:rPr>
              <a:t> </a:t>
            </a:r>
            <a:r>
              <a:rPr lang="ru-RU" sz="3200" b="1" dirty="0" err="1">
                <a:solidFill>
                  <a:srgbClr val="00B050"/>
                </a:solidFill>
              </a:rPr>
              <a:t>нашар</a:t>
            </a:r>
            <a:r>
              <a:rPr lang="ru-RU" sz="3200" b="1" dirty="0">
                <a:solidFill>
                  <a:srgbClr val="00B050"/>
                </a:solidFill>
              </a:rPr>
              <a:t> </a:t>
            </a:r>
            <a:r>
              <a:rPr lang="ru-RU" sz="3200" b="1" dirty="0" err="1">
                <a:solidFill>
                  <a:srgbClr val="00B050"/>
                </a:solidFill>
              </a:rPr>
              <a:t>жауап</a:t>
            </a:r>
            <a:r>
              <a:rPr lang="ru-RU" sz="3200" b="1" dirty="0">
                <a:solidFill>
                  <a:srgbClr val="00B050"/>
                </a:solidFill>
              </a:rPr>
              <a:t> </a:t>
            </a:r>
            <a:r>
              <a:rPr lang="ru-RU" sz="3200" b="1" dirty="0" err="1">
                <a:solidFill>
                  <a:srgbClr val="00B050"/>
                </a:solidFill>
              </a:rPr>
              <a:t>береді</a:t>
            </a:r>
            <a:r>
              <a:rPr lang="ru-RU" sz="3200" b="1" dirty="0">
                <a:solidFill>
                  <a:srgbClr val="00B050"/>
                </a:solidFill>
              </a:rPr>
              <a:t>, ал </a:t>
            </a:r>
            <a:r>
              <a:rPr lang="ru-RU" sz="3200" b="1" dirty="0" err="1">
                <a:solidFill>
                  <a:srgbClr val="00B050"/>
                </a:solidFill>
              </a:rPr>
              <a:t>кейбір</a:t>
            </a:r>
            <a:r>
              <a:rPr lang="ru-RU" sz="3200" b="1" dirty="0">
                <a:solidFill>
                  <a:srgbClr val="00B050"/>
                </a:solidFill>
              </a:rPr>
              <a:t> </a:t>
            </a:r>
            <a:r>
              <a:rPr lang="ru-RU" sz="3200" b="1" dirty="0" err="1">
                <a:solidFill>
                  <a:srgbClr val="00B050"/>
                </a:solidFill>
              </a:rPr>
              <a:t>жағдайларда эректильді</a:t>
            </a:r>
            <a:r>
              <a:rPr lang="ru-RU" sz="3200" b="1" dirty="0">
                <a:solidFill>
                  <a:srgbClr val="00B050"/>
                </a:solidFill>
              </a:rPr>
              <a:t> функция </a:t>
            </a:r>
            <a:r>
              <a:rPr lang="ru-RU" sz="3200" b="1" dirty="0" err="1">
                <a:solidFill>
                  <a:srgbClr val="00B050"/>
                </a:solidFill>
              </a:rPr>
              <a:t>туралы</a:t>
            </a:r>
            <a:r>
              <a:rPr lang="ru-RU" sz="3200" b="1" dirty="0">
                <a:solidFill>
                  <a:srgbClr val="00B050"/>
                </a:solidFill>
              </a:rPr>
              <a:t> </a:t>
            </a:r>
            <a:r>
              <a:rPr lang="ru-RU" sz="3200" b="1" dirty="0" err="1">
                <a:solidFill>
                  <a:srgbClr val="00B050"/>
                </a:solidFill>
              </a:rPr>
              <a:t>айту</a:t>
            </a:r>
            <a:r>
              <a:rPr lang="ru-RU" sz="3200" b="1" dirty="0">
                <a:solidFill>
                  <a:srgbClr val="00B050"/>
                </a:solidFill>
              </a:rPr>
              <a:t> </a:t>
            </a:r>
            <a:r>
              <a:rPr lang="ru-RU" sz="3200" b="1" dirty="0" err="1">
                <a:solidFill>
                  <a:srgbClr val="00B050"/>
                </a:solidFill>
              </a:rPr>
              <a:t>мүмкін емес</a:t>
            </a:r>
            <a:r>
              <a:rPr lang="ru-RU" sz="3200" b="1" dirty="0">
                <a:solidFill>
                  <a:srgbClr val="00B050"/>
                </a:solidFill>
              </a:rPr>
              <a:t>;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Заболевания гипоталамо-гипофизарной системы. Этиология, патогенез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71538" y="0"/>
            <a:ext cx="707236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32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4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Назар аударғаныңызға рақмет!</a:t>
            </a:r>
            <a:endParaRPr kumimoji="0" lang="kk-KZ" sz="4400" b="1" i="0" u="none" strike="noStrike" cap="none" normalizeH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32"/>
          </a:xfrm>
        </p:spPr>
        <p:txBody>
          <a:bodyPr>
            <a:normAutofit/>
          </a:bodyPr>
          <a:lstStyle/>
          <a:p>
            <a:r>
              <a:rPr lang="ru-RU" sz="3600" b="1" dirty="0" err="1">
                <a:solidFill>
                  <a:srgbClr val="FF0000"/>
                </a:solidFill>
              </a:rPr>
              <a:t>Жетекші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b="1" dirty="0" err="1">
                <a:solidFill>
                  <a:srgbClr val="FF0000"/>
                </a:solidFill>
              </a:rPr>
              <a:t>психиатриялық диагноздар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857233"/>
            <a:ext cx="9144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400" b="1" dirty="0" err="1">
                <a:solidFill>
                  <a:srgbClr val="0070C0"/>
                </a:solidFill>
              </a:rPr>
              <a:t>Органикалық, оның ішінде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симптоматикалық психикалық бұзылулар</a:t>
            </a:r>
            <a:endParaRPr lang="ru-RU" sz="2400" b="1" dirty="0">
              <a:solidFill>
                <a:srgbClr val="0070C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b="1" dirty="0">
                <a:solidFill>
                  <a:srgbClr val="0070C0"/>
                </a:solidFill>
              </a:rPr>
              <a:t> Шизофрения, </a:t>
            </a:r>
            <a:r>
              <a:rPr lang="ru-RU" sz="2400" b="1" dirty="0" err="1">
                <a:solidFill>
                  <a:srgbClr val="0070C0"/>
                </a:solidFill>
              </a:rPr>
              <a:t>шизотиптік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және адасушылықтың бұзылуы</a:t>
            </a:r>
            <a:endParaRPr lang="ru-RU" sz="2400" b="1" dirty="0">
              <a:solidFill>
                <a:srgbClr val="0070C0"/>
              </a:solidFill>
            </a:endParaRPr>
          </a:p>
          <a:p>
            <a:r>
              <a:rPr lang="ru-RU" sz="2400" b="1" dirty="0">
                <a:solidFill>
                  <a:srgbClr val="0070C0"/>
                </a:solidFill>
              </a:rPr>
              <a:t>        </a:t>
            </a:r>
            <a:r>
              <a:rPr lang="ru-RU" sz="2400" b="1" dirty="0" err="1">
                <a:solidFill>
                  <a:srgbClr val="0070C0"/>
                </a:solidFill>
              </a:rPr>
              <a:t>Көңіл-күйдің бұзылуы:</a:t>
            </a:r>
            <a:endParaRPr lang="ru-RU" sz="2400" b="1" dirty="0">
              <a:solidFill>
                <a:srgbClr val="0070C0"/>
              </a:solidFill>
            </a:endParaRPr>
          </a:p>
          <a:p>
            <a:r>
              <a:rPr lang="ru-RU" sz="2400" b="1" dirty="0">
                <a:solidFill>
                  <a:srgbClr val="0070C0"/>
                </a:solidFill>
              </a:rPr>
              <a:t>       </a:t>
            </a:r>
            <a:r>
              <a:rPr lang="ru-RU" sz="2400" b="1" dirty="0" err="1">
                <a:solidFill>
                  <a:srgbClr val="0070C0"/>
                </a:solidFill>
              </a:rPr>
              <a:t>биполярлы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спектрдің бұзылуы</a:t>
            </a:r>
            <a:endParaRPr lang="ru-RU" sz="2400" b="1" dirty="0">
              <a:solidFill>
                <a:srgbClr val="0070C0"/>
              </a:solidFill>
            </a:endParaRPr>
          </a:p>
          <a:p>
            <a:r>
              <a:rPr lang="ru-RU" sz="2400" b="1" dirty="0">
                <a:solidFill>
                  <a:srgbClr val="0070C0"/>
                </a:solidFill>
              </a:rPr>
              <a:t>       </a:t>
            </a:r>
            <a:r>
              <a:rPr lang="ru-RU" sz="2400" b="1" dirty="0" err="1">
                <a:solidFill>
                  <a:srgbClr val="0070C0"/>
                </a:solidFill>
              </a:rPr>
              <a:t>депрессиялық </a:t>
            </a:r>
            <a:r>
              <a:rPr lang="ru-RU" sz="2400" b="1" dirty="0">
                <a:solidFill>
                  <a:srgbClr val="0070C0"/>
                </a:solidFill>
              </a:rPr>
              <a:t>эпизод</a:t>
            </a:r>
          </a:p>
          <a:p>
            <a:r>
              <a:rPr lang="ru-RU" sz="2400" b="1" dirty="0">
                <a:solidFill>
                  <a:srgbClr val="0070C0"/>
                </a:solidFill>
              </a:rPr>
              <a:t>       </a:t>
            </a:r>
            <a:r>
              <a:rPr lang="ru-RU" sz="2400" b="1" dirty="0" err="1">
                <a:solidFill>
                  <a:srgbClr val="0070C0"/>
                </a:solidFill>
              </a:rPr>
              <a:t>қайталанатын депрессиялық бұзылыс</a:t>
            </a:r>
            <a:endParaRPr lang="ru-RU" sz="2400" b="1" dirty="0">
              <a:solidFill>
                <a:srgbClr val="0070C0"/>
              </a:solidFill>
            </a:endParaRPr>
          </a:p>
          <a:p>
            <a:pPr marL="457200" indent="-457200">
              <a:buAutoNum type="arabicPeriod" startAt="3"/>
            </a:pPr>
            <a:r>
              <a:rPr lang="ru-RU" sz="2400" b="1" dirty="0" err="1">
                <a:solidFill>
                  <a:srgbClr val="0070C0"/>
                </a:solidFill>
              </a:rPr>
              <a:t>Невротикалық, стресстен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туындайтын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және соматформның</a:t>
            </a:r>
            <a:r>
              <a:rPr lang="ru-RU" sz="2400" b="1" dirty="0">
                <a:solidFill>
                  <a:srgbClr val="0070C0"/>
                </a:solidFill>
              </a:rPr>
              <a:t>    </a:t>
            </a:r>
          </a:p>
          <a:p>
            <a:pPr marL="457200" indent="-457200"/>
            <a:r>
              <a:rPr lang="ru-RU" sz="2400" b="1" dirty="0">
                <a:solidFill>
                  <a:srgbClr val="0070C0"/>
                </a:solidFill>
              </a:rPr>
              <a:t>      </a:t>
            </a:r>
            <a:r>
              <a:rPr lang="ru-RU" sz="2400" b="1" dirty="0" err="1">
                <a:solidFill>
                  <a:srgbClr val="0070C0"/>
                </a:solidFill>
              </a:rPr>
              <a:t>бұзылуы:</a:t>
            </a:r>
            <a:endParaRPr lang="ru-RU" sz="2400" b="1" dirty="0">
              <a:solidFill>
                <a:srgbClr val="0070C0"/>
              </a:solidFill>
            </a:endParaRPr>
          </a:p>
          <a:p>
            <a:r>
              <a:rPr lang="ru-RU" sz="2400" b="1" dirty="0">
                <a:solidFill>
                  <a:srgbClr val="0070C0"/>
                </a:solidFill>
              </a:rPr>
              <a:t>      </a:t>
            </a:r>
            <a:r>
              <a:rPr lang="ru-RU" sz="2400" b="1" dirty="0" err="1">
                <a:solidFill>
                  <a:srgbClr val="0070C0"/>
                </a:solidFill>
              </a:rPr>
              <a:t>мазасыздық-фобиялық бұзылулар</a:t>
            </a:r>
            <a:endParaRPr lang="ru-RU" sz="2400" b="1" dirty="0">
              <a:solidFill>
                <a:srgbClr val="0070C0"/>
              </a:solidFill>
            </a:endParaRPr>
          </a:p>
          <a:p>
            <a:r>
              <a:rPr lang="ru-RU" sz="2400" b="1" dirty="0">
                <a:solidFill>
                  <a:srgbClr val="0070C0"/>
                </a:solidFill>
              </a:rPr>
              <a:t>      </a:t>
            </a:r>
            <a:r>
              <a:rPr lang="ru-RU" sz="2400" b="1" dirty="0" err="1">
                <a:solidFill>
                  <a:srgbClr val="0070C0"/>
                </a:solidFill>
              </a:rPr>
              <a:t>жалпы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мазасыздықтың бұзылуы</a:t>
            </a:r>
            <a:endParaRPr lang="ru-RU" sz="2400" b="1" dirty="0">
              <a:solidFill>
                <a:srgbClr val="0070C0"/>
              </a:solidFill>
            </a:endParaRPr>
          </a:p>
          <a:p>
            <a:pPr marL="457200" indent="-457200">
              <a:buAutoNum type="arabicPeriod" startAt="4"/>
            </a:pPr>
            <a:r>
              <a:rPr lang="ru-RU" sz="2400" b="1" dirty="0" err="1">
                <a:solidFill>
                  <a:srgbClr val="0070C0"/>
                </a:solidFill>
              </a:rPr>
              <a:t>Физиологиялық бұзылулармен және физикалық факторлармен</a:t>
            </a:r>
            <a:r>
              <a:rPr lang="ru-RU" sz="2400" b="1" dirty="0">
                <a:solidFill>
                  <a:srgbClr val="0070C0"/>
                </a:solidFill>
              </a:rPr>
              <a:t>    </a:t>
            </a:r>
            <a:r>
              <a:rPr lang="ru-RU" sz="2400" b="1" dirty="0" err="1">
                <a:solidFill>
                  <a:srgbClr val="0070C0"/>
                </a:solidFill>
              </a:rPr>
              <a:t>байланысты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мінез-құлық синдромдары</a:t>
            </a:r>
            <a:endParaRPr lang="ru-RU" sz="2400" b="1" dirty="0">
              <a:solidFill>
                <a:srgbClr val="0070C0"/>
              </a:solidFill>
            </a:endParaRPr>
          </a:p>
          <a:p>
            <a:r>
              <a:rPr lang="ru-RU" sz="2400" b="1" dirty="0">
                <a:solidFill>
                  <a:srgbClr val="0070C0"/>
                </a:solidFill>
              </a:rPr>
              <a:t>5.   </a:t>
            </a:r>
            <a:r>
              <a:rPr lang="ru-RU" sz="2400" b="1" dirty="0" err="1">
                <a:solidFill>
                  <a:srgbClr val="0070C0"/>
                </a:solidFill>
              </a:rPr>
              <a:t>Тұлғаның бұзылуы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Гипофиз </a:t>
            </a:r>
            <a:r>
              <a:rPr lang="ru-RU" b="1" dirty="0" err="1">
                <a:solidFill>
                  <a:srgbClr val="7030A0"/>
                </a:solidFill>
              </a:rPr>
              <a:t>ісікіндегі</a:t>
            </a:r>
            <a:r>
              <a:rPr lang="ru-RU" b="1" dirty="0">
                <a:solidFill>
                  <a:srgbClr val="7030A0"/>
                </a:solidFill>
              </a:rPr>
              <a:t> </a:t>
            </a:r>
            <a:r>
              <a:rPr lang="ru-RU" b="1" dirty="0" err="1">
                <a:solidFill>
                  <a:srgbClr val="7030A0"/>
                </a:solidFill>
              </a:rPr>
              <a:t>психикалық бұзылулар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500174"/>
            <a:ext cx="9144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i="1" dirty="0">
                <a:solidFill>
                  <a:srgbClr val="00B0F0"/>
                </a:solidFill>
              </a:rPr>
              <a:t>         </a:t>
            </a:r>
            <a:r>
              <a:rPr lang="ru-RU" sz="2400" b="1" i="1" dirty="0">
                <a:solidFill>
                  <a:srgbClr val="00B0F0"/>
                </a:solidFill>
              </a:rPr>
              <a:t>Гипофиз </a:t>
            </a:r>
            <a:r>
              <a:rPr lang="ru-RU" sz="2400" b="1" i="1" dirty="0" err="1">
                <a:solidFill>
                  <a:srgbClr val="00B0F0"/>
                </a:solidFill>
              </a:rPr>
              <a:t>эндокриндік</a:t>
            </a:r>
            <a:r>
              <a:rPr lang="ru-RU" sz="2400" b="1" i="1" dirty="0">
                <a:solidFill>
                  <a:srgbClr val="00B0F0"/>
                </a:solidFill>
              </a:rPr>
              <a:t> </a:t>
            </a:r>
            <a:r>
              <a:rPr lang="ru-RU" sz="2400" b="1" i="1" dirty="0" err="1">
                <a:solidFill>
                  <a:srgbClr val="00B0F0"/>
                </a:solidFill>
              </a:rPr>
              <a:t>жүйені реттеуде</a:t>
            </a:r>
            <a:r>
              <a:rPr lang="ru-RU" sz="2400" b="1" i="1" dirty="0">
                <a:solidFill>
                  <a:srgbClr val="00B0F0"/>
                </a:solidFill>
              </a:rPr>
              <a:t> </a:t>
            </a:r>
            <a:r>
              <a:rPr lang="ru-RU" sz="2400" b="1" i="1" dirty="0" err="1">
                <a:solidFill>
                  <a:srgbClr val="00B0F0"/>
                </a:solidFill>
              </a:rPr>
              <a:t>орталық рөл атқарады</a:t>
            </a:r>
            <a:r>
              <a:rPr lang="ru-RU" sz="2400" b="1" i="1" dirty="0">
                <a:solidFill>
                  <a:srgbClr val="00B0F0"/>
                </a:solidFill>
              </a:rPr>
              <a:t>, </a:t>
            </a:r>
            <a:r>
              <a:rPr lang="ru-RU" sz="2400" b="1" i="1" dirty="0" err="1">
                <a:solidFill>
                  <a:srgbClr val="00B0F0"/>
                </a:solidFill>
              </a:rPr>
              <a:t>сондықтан оның әсер ету</a:t>
            </a:r>
            <a:r>
              <a:rPr lang="ru-RU" sz="2400" b="1" i="1" dirty="0">
                <a:solidFill>
                  <a:srgbClr val="00B0F0"/>
                </a:solidFill>
              </a:rPr>
              <a:t> </a:t>
            </a:r>
            <a:r>
              <a:rPr lang="ru-RU" sz="2400" b="1" i="1" dirty="0" err="1">
                <a:solidFill>
                  <a:srgbClr val="00B0F0"/>
                </a:solidFill>
              </a:rPr>
              <a:t>кезінде</a:t>
            </a:r>
            <a:r>
              <a:rPr lang="ru-RU" sz="2400" b="1" i="1" dirty="0">
                <a:solidFill>
                  <a:srgbClr val="00B0F0"/>
                </a:solidFill>
              </a:rPr>
              <a:t> </a:t>
            </a:r>
            <a:r>
              <a:rPr lang="ru-RU" sz="2400" b="1" i="1" dirty="0" err="1">
                <a:solidFill>
                  <a:srgbClr val="00B0F0"/>
                </a:solidFill>
              </a:rPr>
              <a:t>пайда</a:t>
            </a:r>
            <a:r>
              <a:rPr lang="ru-RU" sz="2400" b="1" i="1" dirty="0">
                <a:solidFill>
                  <a:srgbClr val="00B0F0"/>
                </a:solidFill>
              </a:rPr>
              <a:t> </a:t>
            </a:r>
            <a:r>
              <a:rPr lang="ru-RU" sz="2400" b="1" i="1" dirty="0" err="1">
                <a:solidFill>
                  <a:srgbClr val="00B0F0"/>
                </a:solidFill>
              </a:rPr>
              <a:t>болатын</a:t>
            </a:r>
            <a:r>
              <a:rPr lang="ru-RU" sz="2400" b="1" i="1" dirty="0">
                <a:solidFill>
                  <a:srgbClr val="00B0F0"/>
                </a:solidFill>
              </a:rPr>
              <a:t> </a:t>
            </a:r>
            <a:r>
              <a:rPr lang="ru-RU" sz="2400" b="1" i="1" dirty="0" err="1">
                <a:solidFill>
                  <a:srgbClr val="00B0F0"/>
                </a:solidFill>
              </a:rPr>
              <a:t>психикалық бұзылыстарды зерттеу</a:t>
            </a:r>
            <a:r>
              <a:rPr lang="ru-RU" sz="2400" b="1" i="1" dirty="0">
                <a:solidFill>
                  <a:srgbClr val="00B0F0"/>
                </a:solidFill>
              </a:rPr>
              <a:t> </a:t>
            </a:r>
            <a:r>
              <a:rPr lang="ru-RU" sz="2400" b="1" i="1" dirty="0" err="1">
                <a:solidFill>
                  <a:srgbClr val="00B0F0"/>
                </a:solidFill>
              </a:rPr>
              <a:t>үлкен ғылыми мәнге ие</a:t>
            </a:r>
            <a:r>
              <a:rPr lang="ru-RU" sz="2400" b="1" i="1" dirty="0">
                <a:solidFill>
                  <a:srgbClr val="00B0F0"/>
                </a:solidFill>
              </a:rPr>
              <a:t> </a:t>
            </a:r>
            <a:r>
              <a:rPr lang="ru-RU" sz="2400" b="1" i="1" dirty="0" err="1">
                <a:solidFill>
                  <a:srgbClr val="00B0F0"/>
                </a:solidFill>
              </a:rPr>
              <a:t>болуы</a:t>
            </a:r>
            <a:r>
              <a:rPr lang="ru-RU" sz="2400" b="1" i="1" dirty="0">
                <a:solidFill>
                  <a:srgbClr val="00B0F0"/>
                </a:solidFill>
              </a:rPr>
              <a:t> </a:t>
            </a:r>
            <a:r>
              <a:rPr lang="ru-RU" sz="2400" b="1" i="1" dirty="0" err="1">
                <a:solidFill>
                  <a:srgbClr val="00B0F0"/>
                </a:solidFill>
              </a:rPr>
              <a:t>мүмкін</a:t>
            </a:r>
            <a:r>
              <a:rPr lang="ru-RU" sz="2400" b="1" i="1" dirty="0">
                <a:solidFill>
                  <a:srgbClr val="00B0F0"/>
                </a:solidFill>
              </a:rPr>
              <a:t>. </a:t>
            </a:r>
            <a:endParaRPr lang="en-US" sz="2400" b="1" i="1" dirty="0">
              <a:solidFill>
                <a:srgbClr val="00B0F0"/>
              </a:solidFill>
            </a:endParaRPr>
          </a:p>
          <a:p>
            <a:pPr algn="just"/>
            <a:r>
              <a:rPr lang="en-US" sz="2400" b="1" i="1" dirty="0">
                <a:solidFill>
                  <a:srgbClr val="00B0F0"/>
                </a:solidFill>
              </a:rPr>
              <a:t>          </a:t>
            </a:r>
            <a:r>
              <a:rPr lang="ru-RU" sz="2400" b="1" i="1" dirty="0" err="1">
                <a:solidFill>
                  <a:srgbClr val="00B0F0"/>
                </a:solidFill>
              </a:rPr>
              <a:t>Гипофиздің аденомалары</a:t>
            </a:r>
            <a:r>
              <a:rPr lang="ru-RU" sz="2400" b="1" i="1" dirty="0">
                <a:solidFill>
                  <a:srgbClr val="00B0F0"/>
                </a:solidFill>
              </a:rPr>
              <a:t> - </a:t>
            </a:r>
            <a:r>
              <a:rPr lang="ru-RU" sz="2400" b="1" i="1" dirty="0" err="1">
                <a:solidFill>
                  <a:srgbClr val="00B0F0"/>
                </a:solidFill>
              </a:rPr>
              <a:t>гормондарды</a:t>
            </a:r>
            <a:r>
              <a:rPr lang="ru-RU" sz="2400" b="1" i="1" dirty="0">
                <a:solidFill>
                  <a:srgbClr val="00B0F0"/>
                </a:solidFill>
              </a:rPr>
              <a:t> </a:t>
            </a:r>
            <a:r>
              <a:rPr lang="ru-RU" sz="2400" b="1" i="1" dirty="0" err="1">
                <a:solidFill>
                  <a:srgbClr val="00B0F0"/>
                </a:solidFill>
              </a:rPr>
              <a:t>бөліп шығаратын алдыңғы гипофиздің </a:t>
            </a:r>
            <a:r>
              <a:rPr lang="ru-RU" sz="2400" b="1" i="1" dirty="0">
                <a:solidFill>
                  <a:srgbClr val="00B0F0"/>
                </a:solidFill>
              </a:rPr>
              <a:t>эпителий </a:t>
            </a:r>
            <a:r>
              <a:rPr lang="ru-RU" sz="2400" b="1" i="1" dirty="0" err="1">
                <a:solidFill>
                  <a:srgbClr val="00B0F0"/>
                </a:solidFill>
              </a:rPr>
              <a:t>жасушаларындағы ісіктер</a:t>
            </a:r>
            <a:r>
              <a:rPr lang="ru-RU" sz="2400" b="1" i="1" dirty="0">
                <a:solidFill>
                  <a:srgbClr val="00B0F0"/>
                </a:solidFill>
              </a:rPr>
              <a:t> </a:t>
            </a:r>
            <a:r>
              <a:rPr lang="ru-RU" sz="2400" b="1" i="1" dirty="0" err="1">
                <a:solidFill>
                  <a:srgbClr val="00B0F0"/>
                </a:solidFill>
              </a:rPr>
              <a:t>ерекше</a:t>
            </a:r>
            <a:r>
              <a:rPr lang="ru-RU" sz="2400" b="1" i="1" dirty="0">
                <a:solidFill>
                  <a:srgbClr val="00B0F0"/>
                </a:solidFill>
              </a:rPr>
              <a:t> </a:t>
            </a:r>
            <a:r>
              <a:rPr lang="ru-RU" sz="2400" b="1" i="1" dirty="0" err="1">
                <a:solidFill>
                  <a:srgbClr val="00B0F0"/>
                </a:solidFill>
              </a:rPr>
              <a:t>қызығушылық тудырады</a:t>
            </a:r>
            <a:r>
              <a:rPr lang="ru-RU" sz="2400" b="1" i="1" dirty="0">
                <a:solidFill>
                  <a:srgbClr val="00B0F0"/>
                </a:solidFill>
              </a:rPr>
              <a:t>, </a:t>
            </a:r>
            <a:r>
              <a:rPr lang="ru-RU" sz="2400" b="1" i="1" dirty="0" err="1">
                <a:solidFill>
                  <a:srgbClr val="00B0F0"/>
                </a:solidFill>
              </a:rPr>
              <a:t>олар</a:t>
            </a:r>
            <a:r>
              <a:rPr lang="ru-RU" sz="2400" b="1" i="1" dirty="0">
                <a:solidFill>
                  <a:srgbClr val="00B0F0"/>
                </a:solidFill>
              </a:rPr>
              <a:t> </a:t>
            </a:r>
            <a:r>
              <a:rPr lang="ru-RU" sz="2400" b="1" i="1" dirty="0" err="1">
                <a:solidFill>
                  <a:srgbClr val="00B0F0"/>
                </a:solidFill>
              </a:rPr>
              <a:t>эндокриндік</a:t>
            </a:r>
            <a:r>
              <a:rPr lang="ru-RU" sz="2400" b="1" i="1" dirty="0">
                <a:solidFill>
                  <a:srgbClr val="00B0F0"/>
                </a:solidFill>
              </a:rPr>
              <a:t> </a:t>
            </a:r>
            <a:r>
              <a:rPr lang="ru-RU" sz="2400" b="1" i="1" dirty="0" err="1">
                <a:solidFill>
                  <a:srgbClr val="00B0F0"/>
                </a:solidFill>
              </a:rPr>
              <a:t>бірқатар аурулармен</a:t>
            </a:r>
            <a:r>
              <a:rPr lang="ru-RU" sz="2400" b="1" i="1" dirty="0">
                <a:solidFill>
                  <a:srgbClr val="00B0F0"/>
                </a:solidFill>
              </a:rPr>
              <a:t> </a:t>
            </a:r>
            <a:r>
              <a:rPr lang="ru-RU" sz="2400" b="1" i="1" dirty="0" err="1">
                <a:solidFill>
                  <a:srgbClr val="00B0F0"/>
                </a:solidFill>
              </a:rPr>
              <a:t>байланысты</a:t>
            </a:r>
            <a:r>
              <a:rPr lang="ru-RU" sz="2400" b="1" i="1" dirty="0">
                <a:solidFill>
                  <a:srgbClr val="00B0F0"/>
                </a:solidFill>
              </a:rPr>
              <a:t>: 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b="1" i="1" dirty="0">
                <a:solidFill>
                  <a:srgbClr val="00B0F0"/>
                </a:solidFill>
              </a:rPr>
              <a:t>           </a:t>
            </a:r>
            <a:r>
              <a:rPr lang="ru-RU" sz="2400" b="1" i="1" dirty="0" err="1">
                <a:solidFill>
                  <a:srgbClr val="00B0F0"/>
                </a:solidFill>
              </a:rPr>
              <a:t>акромегалияны</a:t>
            </a:r>
            <a:r>
              <a:rPr lang="ru-RU" sz="2400" b="1" i="1" dirty="0">
                <a:solidFill>
                  <a:srgbClr val="00B0F0"/>
                </a:solidFill>
              </a:rPr>
              <a:t>; 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b="1" i="1" dirty="0">
                <a:solidFill>
                  <a:srgbClr val="00B0F0"/>
                </a:solidFill>
              </a:rPr>
              <a:t>           </a:t>
            </a:r>
            <a:r>
              <a:rPr lang="ru-RU" sz="2400" b="1" i="1" dirty="0" err="1">
                <a:solidFill>
                  <a:srgbClr val="00B0F0"/>
                </a:solidFill>
              </a:rPr>
              <a:t>Иценко-Кушинг</a:t>
            </a:r>
            <a:r>
              <a:rPr lang="ru-RU" sz="2400" b="1" i="1" dirty="0">
                <a:solidFill>
                  <a:srgbClr val="00B0F0"/>
                </a:solidFill>
              </a:rPr>
              <a:t> </a:t>
            </a:r>
            <a:r>
              <a:rPr lang="ru-RU" sz="2400" b="1" i="1" dirty="0" err="1">
                <a:solidFill>
                  <a:srgbClr val="00B0F0"/>
                </a:solidFill>
              </a:rPr>
              <a:t>ауруын</a:t>
            </a:r>
            <a:r>
              <a:rPr lang="ru-RU" sz="2400" b="1" i="1" dirty="0">
                <a:solidFill>
                  <a:srgbClr val="00B0F0"/>
                </a:solidFill>
              </a:rPr>
              <a:t> </a:t>
            </a:r>
            <a:r>
              <a:rPr lang="ru-RU" sz="2400" b="1" i="1" dirty="0" err="1">
                <a:solidFill>
                  <a:srgbClr val="00B0F0"/>
                </a:solidFill>
              </a:rPr>
              <a:t>тудырады</a:t>
            </a:r>
            <a:r>
              <a:rPr lang="ru-RU" sz="2400" b="1" i="1" dirty="0">
                <a:solidFill>
                  <a:srgbClr val="00B0F0"/>
                </a:solidFill>
              </a:rPr>
              <a:t>;</a:t>
            </a:r>
          </a:p>
          <a:p>
            <a:pPr algn="just"/>
            <a:r>
              <a:rPr lang="ru-RU" sz="2400" b="1" i="1" dirty="0">
                <a:solidFill>
                  <a:srgbClr val="00B0F0"/>
                </a:solidFill>
              </a:rPr>
              <a:t>          </a:t>
            </a:r>
            <a:r>
              <a:rPr lang="ru-RU" sz="2400" b="1" i="1" dirty="0" err="1">
                <a:solidFill>
                  <a:srgbClr val="00B0F0"/>
                </a:solidFill>
              </a:rPr>
              <a:t>кейбір</a:t>
            </a:r>
            <a:r>
              <a:rPr lang="ru-RU" sz="2400" b="1" i="1" dirty="0">
                <a:solidFill>
                  <a:srgbClr val="00B0F0"/>
                </a:solidFill>
              </a:rPr>
              <a:t> </a:t>
            </a:r>
            <a:r>
              <a:rPr lang="ru-RU" sz="2400" b="1" i="1" dirty="0" err="1">
                <a:solidFill>
                  <a:srgbClr val="00B0F0"/>
                </a:solidFill>
              </a:rPr>
              <a:t>ісіктер</a:t>
            </a:r>
            <a:r>
              <a:rPr lang="ru-RU" sz="2400" b="1" i="1" dirty="0">
                <a:solidFill>
                  <a:srgbClr val="00B0F0"/>
                </a:solidFill>
              </a:rPr>
              <a:t> </a:t>
            </a:r>
            <a:r>
              <a:rPr lang="ru-RU" sz="2400" b="1" i="1" dirty="0" err="1">
                <a:solidFill>
                  <a:srgbClr val="00B0F0"/>
                </a:solidFill>
              </a:rPr>
              <a:t>бір</a:t>
            </a:r>
            <a:r>
              <a:rPr lang="ru-RU" sz="2400" b="1" i="1" dirty="0">
                <a:solidFill>
                  <a:srgbClr val="00B0F0"/>
                </a:solidFill>
              </a:rPr>
              <a:t> </a:t>
            </a:r>
            <a:r>
              <a:rPr lang="ru-RU" sz="2400" b="1" i="1" dirty="0" err="1">
                <a:solidFill>
                  <a:srgbClr val="00B0F0"/>
                </a:solidFill>
              </a:rPr>
              <a:t>уақытта екі</a:t>
            </a:r>
            <a:r>
              <a:rPr lang="ru-RU" sz="2400" b="1" i="1" dirty="0">
                <a:solidFill>
                  <a:srgbClr val="00B0F0"/>
                </a:solidFill>
              </a:rPr>
              <a:t> </a:t>
            </a:r>
            <a:r>
              <a:rPr lang="ru-RU" sz="2400" b="1" i="1" dirty="0" err="1">
                <a:solidFill>
                  <a:srgbClr val="00B0F0"/>
                </a:solidFill>
              </a:rPr>
              <a:t>немесе</a:t>
            </a:r>
            <a:r>
              <a:rPr lang="ru-RU" sz="2400" b="1" i="1" dirty="0">
                <a:solidFill>
                  <a:srgbClr val="00B0F0"/>
                </a:solidFill>
              </a:rPr>
              <a:t> </a:t>
            </a:r>
            <a:r>
              <a:rPr lang="ru-RU" sz="2400" b="1" i="1" dirty="0" err="1">
                <a:solidFill>
                  <a:srgbClr val="00B0F0"/>
                </a:solidFill>
              </a:rPr>
              <a:t>одан</a:t>
            </a:r>
            <a:r>
              <a:rPr lang="ru-RU" sz="2400" b="1" i="1" dirty="0">
                <a:solidFill>
                  <a:srgbClr val="00B0F0"/>
                </a:solidFill>
              </a:rPr>
              <a:t> да </a:t>
            </a:r>
            <a:r>
              <a:rPr lang="ru-RU" sz="2400" b="1" i="1" dirty="0" err="1">
                <a:solidFill>
                  <a:srgbClr val="00B0F0"/>
                </a:solidFill>
              </a:rPr>
              <a:t>көп гормондарды</a:t>
            </a:r>
            <a:r>
              <a:rPr lang="ru-RU" sz="2400" b="1" i="1" dirty="0">
                <a:solidFill>
                  <a:srgbClr val="00B0F0"/>
                </a:solidFill>
              </a:rPr>
              <a:t> </a:t>
            </a:r>
            <a:r>
              <a:rPr lang="ru-RU" sz="2400" b="1" i="1" dirty="0" err="1">
                <a:solidFill>
                  <a:srgbClr val="00B0F0"/>
                </a:solidFill>
              </a:rPr>
              <a:t>шығарып тастай</a:t>
            </a:r>
            <a:r>
              <a:rPr lang="ru-RU" sz="2400" b="1" i="1" dirty="0">
                <a:solidFill>
                  <a:srgbClr val="00B0F0"/>
                </a:solidFill>
              </a:rPr>
              <a:t> </a:t>
            </a:r>
            <a:r>
              <a:rPr lang="ru-RU" sz="2400" b="1" i="1" dirty="0" err="1">
                <a:solidFill>
                  <a:srgbClr val="00B0F0"/>
                </a:solidFill>
              </a:rPr>
              <a:t>алады</a:t>
            </a:r>
            <a:endParaRPr lang="ru-RU" sz="2400" b="1" i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Презентация на тему: &quot;Эндокринные заболевания 1- Общая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Патологическая анатомия болезней эндокринной системы Болезни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928670"/>
            <a:ext cx="7715250" cy="51435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Акромегалия: репродуктивные аспекты патологии – Здоровье Казахста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7727191" cy="58340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Страдавший акромегалией украинский музыкант умер прямо на сцене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571528"/>
            <a:ext cx="9144000" cy="7429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954</TotalTime>
  <Words>583</Words>
  <Application>Microsoft Office PowerPoint</Application>
  <PresentationFormat>Экран (4:3)</PresentationFormat>
  <Paragraphs>68</Paragraphs>
  <Slides>30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4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Жетекші психиатриялық диагноздар</vt:lpstr>
      <vt:lpstr>Гипофиз ісікіндегі психикалық бұзылулар</vt:lpstr>
      <vt:lpstr>Презентация PowerPoint</vt:lpstr>
      <vt:lpstr>Презентация PowerPoint</vt:lpstr>
      <vt:lpstr>Презентация PowerPoint</vt:lpstr>
      <vt:lpstr>Презентация PowerPoint</vt:lpstr>
      <vt:lpstr>Иценко-кушинга ауруы (синдромы)</vt:lpstr>
      <vt:lpstr>Презентация PowerPoint</vt:lpstr>
      <vt:lpstr>Тимус безінің ауруларындағы психикалық бұзылулар</vt:lpstr>
      <vt:lpstr>Қалқанша безінің ауруы бар психикалық бұзылулар</vt:lpstr>
      <vt:lpstr>Презентация PowerPoint</vt:lpstr>
      <vt:lpstr>Презентация PowerPoint</vt:lpstr>
      <vt:lpstr>Паратироид бездерінің ауруларындағы психикалық бұзылулар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Феохромоцитома надпочечника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Оралбай Дарменов</dc:creator>
  <cp:lastModifiedBy>Дарменов Оралбай</cp:lastModifiedBy>
  <cp:revision>115</cp:revision>
  <dcterms:created xsi:type="dcterms:W3CDTF">2019-09-17T13:06:25Z</dcterms:created>
  <dcterms:modified xsi:type="dcterms:W3CDTF">2025-01-09T05:25:45Z</dcterms:modified>
</cp:coreProperties>
</file>